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1" r:id="rId3"/>
  </p:sldMasterIdLst>
  <p:notesMasterIdLst>
    <p:notesMasterId r:id="rId136"/>
  </p:notesMasterIdLst>
  <p:handoutMasterIdLst>
    <p:handoutMasterId r:id="rId137"/>
  </p:handoutMasterIdLst>
  <p:sldIdLst>
    <p:sldId id="263" r:id="rId4"/>
    <p:sldId id="350" r:id="rId5"/>
    <p:sldId id="423" r:id="rId6"/>
    <p:sldId id="264" r:id="rId7"/>
    <p:sldId id="321" r:id="rId8"/>
    <p:sldId id="284" r:id="rId9"/>
    <p:sldId id="285" r:id="rId10"/>
    <p:sldId id="290" r:id="rId11"/>
    <p:sldId id="287" r:id="rId12"/>
    <p:sldId id="381" r:id="rId13"/>
    <p:sldId id="274" r:id="rId14"/>
    <p:sldId id="302" r:id="rId15"/>
    <p:sldId id="337" r:id="rId16"/>
    <p:sldId id="336" r:id="rId17"/>
    <p:sldId id="314" r:id="rId18"/>
    <p:sldId id="334" r:id="rId19"/>
    <p:sldId id="317" r:id="rId20"/>
    <p:sldId id="318" r:id="rId21"/>
    <p:sldId id="393" r:id="rId22"/>
    <p:sldId id="394" r:id="rId23"/>
    <p:sldId id="382" r:id="rId24"/>
    <p:sldId id="289" r:id="rId25"/>
    <p:sldId id="395" r:id="rId26"/>
    <p:sldId id="380" r:id="rId27"/>
    <p:sldId id="267" r:id="rId28"/>
    <p:sldId id="383" r:id="rId29"/>
    <p:sldId id="396" r:id="rId30"/>
    <p:sldId id="324" r:id="rId31"/>
    <p:sldId id="293" r:id="rId32"/>
    <p:sldId id="325" r:id="rId33"/>
    <p:sldId id="326" r:id="rId34"/>
    <p:sldId id="413" r:id="rId35"/>
    <p:sldId id="327" r:id="rId36"/>
    <p:sldId id="329" r:id="rId37"/>
    <p:sldId id="330" r:id="rId38"/>
    <p:sldId id="331" r:id="rId39"/>
    <p:sldId id="406" r:id="rId40"/>
    <p:sldId id="335" r:id="rId41"/>
    <p:sldId id="414" r:id="rId42"/>
    <p:sldId id="417" r:id="rId43"/>
    <p:sldId id="294" r:id="rId44"/>
    <p:sldId id="295" r:id="rId45"/>
    <p:sldId id="340" r:id="rId46"/>
    <p:sldId id="341" r:id="rId47"/>
    <p:sldId id="416" r:id="rId48"/>
    <p:sldId id="268" r:id="rId49"/>
    <p:sldId id="418" r:id="rId50"/>
    <p:sldId id="419" r:id="rId51"/>
    <p:sldId id="420" r:id="rId52"/>
    <p:sldId id="398" r:id="rId53"/>
    <p:sldId id="415" r:id="rId54"/>
    <p:sldId id="280" r:id="rId55"/>
    <p:sldId id="323" r:id="rId56"/>
    <p:sldId id="296" r:id="rId57"/>
    <p:sldId id="310" r:id="rId58"/>
    <p:sldId id="304" r:id="rId59"/>
    <p:sldId id="338" r:id="rId60"/>
    <p:sldId id="342" r:id="rId61"/>
    <p:sldId id="399" r:id="rId62"/>
    <p:sldId id="400" r:id="rId63"/>
    <p:sldId id="401" r:id="rId64"/>
    <p:sldId id="404" r:id="rId65"/>
    <p:sldId id="402" r:id="rId66"/>
    <p:sldId id="403" r:id="rId67"/>
    <p:sldId id="421" r:id="rId68"/>
    <p:sldId id="379" r:id="rId69"/>
    <p:sldId id="422" r:id="rId70"/>
    <p:sldId id="282" r:id="rId71"/>
    <p:sldId id="411" r:id="rId72"/>
    <p:sldId id="372" r:id="rId73"/>
    <p:sldId id="364" r:id="rId74"/>
    <p:sldId id="371" r:id="rId75"/>
    <p:sldId id="365" r:id="rId76"/>
    <p:sldId id="407" r:id="rId77"/>
    <p:sldId id="409" r:id="rId78"/>
    <p:sldId id="408" r:id="rId79"/>
    <p:sldId id="370" r:id="rId80"/>
    <p:sldId id="397" r:id="rId81"/>
    <p:sldId id="275" r:id="rId82"/>
    <p:sldId id="378" r:id="rId83"/>
    <p:sldId id="292" r:id="rId84"/>
    <p:sldId id="312" r:id="rId85"/>
    <p:sldId id="271" r:id="rId86"/>
    <p:sldId id="388" r:id="rId87"/>
    <p:sldId id="389" r:id="rId88"/>
    <p:sldId id="390" r:id="rId89"/>
    <p:sldId id="391" r:id="rId90"/>
    <p:sldId id="392" r:id="rId91"/>
    <p:sldId id="377" r:id="rId92"/>
    <p:sldId id="269" r:id="rId93"/>
    <p:sldId id="354" r:id="rId94"/>
    <p:sldId id="360" r:id="rId95"/>
    <p:sldId id="361" r:id="rId96"/>
    <p:sldId id="362" r:id="rId97"/>
    <p:sldId id="384" r:id="rId98"/>
    <p:sldId id="387" r:id="rId99"/>
    <p:sldId id="386" r:id="rId100"/>
    <p:sldId id="363" r:id="rId101"/>
    <p:sldId id="385" r:id="rId102"/>
    <p:sldId id="351" r:id="rId103"/>
    <p:sldId id="299" r:id="rId104"/>
    <p:sldId id="366" r:id="rId105"/>
    <p:sldId id="322" r:id="rId106"/>
    <p:sldId id="301" r:id="rId107"/>
    <p:sldId id="353" r:id="rId108"/>
    <p:sldId id="359" r:id="rId109"/>
    <p:sldId id="355" r:id="rId110"/>
    <p:sldId id="357" r:id="rId111"/>
    <p:sldId id="358" r:id="rId112"/>
    <p:sldId id="307" r:id="rId113"/>
    <p:sldId id="349" r:id="rId114"/>
    <p:sldId id="298" r:id="rId115"/>
    <p:sldId id="352" r:id="rId116"/>
    <p:sldId id="343" r:id="rId117"/>
    <p:sldId id="367" r:id="rId118"/>
    <p:sldId id="348" r:id="rId119"/>
    <p:sldId id="347" r:id="rId120"/>
    <p:sldId id="344" r:id="rId121"/>
    <p:sldId id="345" r:id="rId122"/>
    <p:sldId id="346" r:id="rId123"/>
    <p:sldId id="308" r:id="rId124"/>
    <p:sldId id="368" r:id="rId125"/>
    <p:sldId id="376" r:id="rId126"/>
    <p:sldId id="369" r:id="rId127"/>
    <p:sldId id="305" r:id="rId128"/>
    <p:sldId id="412" r:id="rId129"/>
    <p:sldId id="300" r:id="rId130"/>
    <p:sldId id="291" r:id="rId131"/>
    <p:sldId id="270" r:id="rId132"/>
    <p:sldId id="286" r:id="rId133"/>
    <p:sldId id="313" r:id="rId134"/>
    <p:sldId id="273" r:id="rId135"/>
  </p:sldIdLst>
  <p:sldSz cx="24384000" cy="13716000"/>
  <p:notesSz cx="9926638" cy="6797675"/>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FF3399"/>
    <a:srgbClr val="FF99FF"/>
    <a:srgbClr val="5E50A1"/>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01" autoAdjust="0"/>
    <p:restoredTop sz="91250" autoAdjust="0"/>
  </p:normalViewPr>
  <p:slideViewPr>
    <p:cSldViewPr>
      <p:cViewPr>
        <p:scale>
          <a:sx n="50" d="100"/>
          <a:sy n="50" d="100"/>
        </p:scale>
        <p:origin x="-468" y="-24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handoutMaster" Target="handoutMasters/handout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notesMaster" Target="notesMasters/notesMaster1.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4302625" cy="34026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621697" y="1"/>
            <a:ext cx="4302625" cy="340265"/>
          </a:xfrm>
          <a:prstGeom prst="rect">
            <a:avLst/>
          </a:prstGeom>
        </p:spPr>
        <p:txBody>
          <a:bodyPr vert="horz" lIns="91440" tIns="45720" rIns="91440" bIns="45720" rtlCol="0"/>
          <a:lstStyle>
            <a:lvl1pPr algn="r">
              <a:defRPr sz="1200"/>
            </a:lvl1pPr>
          </a:lstStyle>
          <a:p>
            <a:fld id="{29F7CF7C-A3E5-4E71-952D-9B57655E705F}" type="datetimeFigureOut">
              <a:rPr lang="it-IT" smtClean="0"/>
              <a:t>03/10/16</a:t>
            </a:fld>
            <a:endParaRPr lang="it-IT"/>
          </a:p>
        </p:txBody>
      </p:sp>
      <p:sp>
        <p:nvSpPr>
          <p:cNvPr id="4" name="Segnaposto piè di pagina 3"/>
          <p:cNvSpPr>
            <a:spLocks noGrp="1"/>
          </p:cNvSpPr>
          <p:nvPr>
            <p:ph type="ftr" sz="quarter" idx="2"/>
          </p:nvPr>
        </p:nvSpPr>
        <p:spPr>
          <a:xfrm>
            <a:off x="0" y="6456325"/>
            <a:ext cx="4302625" cy="340264"/>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621697" y="6456325"/>
            <a:ext cx="4302625" cy="340264"/>
          </a:xfrm>
          <a:prstGeom prst="rect">
            <a:avLst/>
          </a:prstGeom>
        </p:spPr>
        <p:txBody>
          <a:bodyPr vert="horz" lIns="91440" tIns="45720" rIns="91440" bIns="4572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0"/>
            <a:ext cx="4301543" cy="339884"/>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622800" y="0"/>
            <a:ext cx="4301543" cy="339884"/>
          </a:xfrm>
          <a:prstGeom prst="rect">
            <a:avLst/>
          </a:prstGeom>
        </p:spPr>
        <p:txBody>
          <a:bodyPr vert="horz" lIns="91440" tIns="45720" rIns="91440" bIns="45720" rtlCol="0"/>
          <a:lstStyle>
            <a:lvl1pPr algn="r">
              <a:defRPr sz="1200"/>
            </a:lvl1pPr>
          </a:lstStyle>
          <a:p>
            <a:fld id="{99C08EFC-795C-4235-BDCE-41F740A39ACB}" type="datetimeFigureOut">
              <a:rPr lang="it-IT" smtClean="0"/>
              <a:t>03/10/16</a:t>
            </a:fld>
            <a:endParaRPr lang="it-IT"/>
          </a:p>
        </p:txBody>
      </p:sp>
      <p:sp>
        <p:nvSpPr>
          <p:cNvPr id="4" name="Segnaposto immagine diapositiva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2" y="6456611"/>
            <a:ext cx="4301543" cy="339884"/>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622800" y="6456611"/>
            <a:ext cx="4301543" cy="339884"/>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83</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84</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85</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86</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87</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98568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 Id="rId4" Type="http://schemas.openxmlformats.org/officeDocument/2006/relationships/hyperlink" Target="https://docs.run.pivotal.io/buildpacks/java/build-tool-int.html" TargetMode="Externa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temp/it/luigibennardis/00D-bookABattery_SERVICE/@version@/@jar_name@-@version@.jar"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6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1.wdp"/></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46.png"/><Relationship Id="rId4" Type="http://schemas.microsoft.com/office/2007/relationships/hdphoto" Target="../media/hdphoto2.wdp"/></Relationships>
</file>

<file path=ppt/slides/_rels/slide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4.wdp"/></Relationships>
</file>

<file path=ppt/slides/_rels/slide8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dirty="0" err="1" smtClean="0"/>
              <a:t>Xx</a:t>
            </a:r>
            <a:r>
              <a:rPr lang="it-IT" dirty="0" smtClean="0"/>
              <a:t> </a:t>
            </a:r>
            <a:r>
              <a:rPr lang="it-IT" dirty="0" err="1" smtClean="0"/>
              <a:t>yyyy</a:t>
            </a: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000" dirty="0" err="1" smtClean="0"/>
              <a:t>Discovery</a:t>
            </a:r>
            <a:r>
              <a:rPr lang="it-IT" sz="2000" dirty="0" smtClean="0"/>
              <a:t> </a:t>
            </a:r>
            <a:r>
              <a:rPr lang="it-IT" sz="2000" dirty="0" err="1" smtClean="0"/>
              <a:t>services</a:t>
            </a:r>
            <a:r>
              <a:rPr lang="it-IT" sz="2000" dirty="0" smtClean="0"/>
              <a:t> </a:t>
            </a:r>
            <a:r>
              <a:rPr lang="it-IT" sz="2000" dirty="0" err="1" smtClean="0"/>
              <a:t>provided</a:t>
            </a:r>
            <a:r>
              <a:rPr lang="it-IT" sz="2000" dirty="0" smtClean="0"/>
              <a:t> by Eureka</a:t>
            </a:r>
          </a:p>
          <a:p>
            <a:r>
              <a:rPr lang="it-IT" sz="2000" dirty="0"/>
              <a:t>PROBLEM: DECOUPLIG REALIZED ALSO WITH SERVICE DISCOVERY WITHOUT P2P WIRING</a:t>
            </a:r>
          </a:p>
          <a:p>
            <a:r>
              <a:rPr lang="it-IT" sz="2000" dirty="0"/>
              <a:t>Go </a:t>
            </a:r>
            <a:r>
              <a:rPr lang="it-IT" sz="2000" dirty="0" err="1"/>
              <a:t>ahead</a:t>
            </a:r>
            <a:r>
              <a:rPr lang="it-IT" sz="2000" dirty="0"/>
              <a:t> p2p </a:t>
            </a:r>
            <a:r>
              <a:rPr lang="it-IT" sz="2000" dirty="0" err="1"/>
              <a:t>wiring</a:t>
            </a:r>
            <a:r>
              <a:rPr lang="it-IT" sz="2000" dirty="0"/>
              <a:t> :EUREKA: </a:t>
            </a:r>
            <a:r>
              <a:rPr lang="it-IT" sz="2000" dirty="0" smtClean="0"/>
              <a:t>DEFINITION</a:t>
            </a:r>
          </a:p>
          <a:p>
            <a:r>
              <a:rPr lang="en-US" sz="2000" dirty="0"/>
              <a:t>The Eureka is described by Netflix as</a:t>
            </a:r>
            <a:endParaRPr lang="it-IT" sz="2000" dirty="0"/>
          </a:p>
          <a:p>
            <a:pPr marL="0" indent="0">
              <a:buNone/>
            </a:pPr>
            <a:r>
              <a:rPr lang="en-US" sz="2000" dirty="0"/>
              <a:t>a </a:t>
            </a:r>
            <a:endParaRPr lang="en-US" sz="2000" dirty="0" smtClean="0"/>
          </a:p>
          <a:p>
            <a:pPr marL="742950" indent="-742950">
              <a:buFont typeface="+mj-lt"/>
              <a:buAutoNum type="arabicPeriod"/>
            </a:pPr>
            <a:r>
              <a:rPr lang="en-US" sz="2000" dirty="0" smtClean="0"/>
              <a:t>Service discovery is one of the key tenets of a </a:t>
            </a:r>
            <a:r>
              <a:rPr lang="en-US" sz="2000" dirty="0" err="1" smtClean="0"/>
              <a:t>microservices</a:t>
            </a:r>
            <a:r>
              <a:rPr lang="en-US" sz="2000" dirty="0" smtClean="0"/>
              <a:t> based architecture.</a:t>
            </a:r>
          </a:p>
          <a:p>
            <a:pPr eaLnBrk="1" fontAlgn="t" hangingPunct="1"/>
            <a:r>
              <a:rPr lang="en-US" sz="2000" dirty="0"/>
              <a:t>“</a:t>
            </a:r>
            <a:r>
              <a:rPr lang="en-US" sz="2000" b="1" dirty="0"/>
              <a:t>Eureka server</a:t>
            </a:r>
            <a:r>
              <a:rPr lang="en-US" sz="2000" dirty="0"/>
              <a:t>” is a REST (Representational State Transfer) based service for locating services with the purpose of load balancing and failover of middle-tier servers. </a:t>
            </a:r>
          </a:p>
          <a:p>
            <a:pPr eaLnBrk="1" fontAlgn="t" hangingPunct="1"/>
            <a:r>
              <a:rPr lang="en-US" sz="2000" dirty="0"/>
              <a:t>Eureka comes with a Java-based client component, the “</a:t>
            </a:r>
            <a:r>
              <a:rPr lang="en-US" sz="2000" b="1" dirty="0"/>
              <a:t>Eureka Client”</a:t>
            </a:r>
            <a:r>
              <a:rPr lang="en-US" sz="2000" dirty="0"/>
              <a:t>, which interact with the Eureka server, and has a built-in load balancer that achieve basic round-robin load balancing. </a:t>
            </a:r>
          </a:p>
          <a:p>
            <a:pPr marL="742950" indent="-742950">
              <a:buFont typeface="+mj-lt"/>
              <a:buAutoNum type="arabicPeriod"/>
            </a:pPr>
            <a:endParaRPr lang="en-US" sz="2000" dirty="0" smtClean="0"/>
          </a:p>
          <a:p>
            <a:pPr marL="742950" indent="-742950">
              <a:buFont typeface="+mj-lt"/>
              <a:buAutoNum type="arabicPeriod"/>
            </a:pPr>
            <a:r>
              <a:rPr lang="en-US" sz="2000" dirty="0" smtClean="0"/>
              <a:t>Eureka is the </a:t>
            </a:r>
            <a:r>
              <a:rPr lang="en-US" sz="2000" dirty="0" err="1" smtClean="0"/>
              <a:t>netflix</a:t>
            </a:r>
            <a:r>
              <a:rPr lang="en-US" sz="2000" dirty="0" smtClean="0"/>
              <a:t> service discovery server and client that allows </a:t>
            </a:r>
            <a:r>
              <a:rPr lang="en-US" sz="2000" dirty="0" err="1" smtClean="0"/>
              <a:t>applcation</a:t>
            </a:r>
            <a:r>
              <a:rPr lang="en-US" sz="2000" dirty="0" smtClean="0"/>
              <a:t> services to find each other dynamically</a:t>
            </a:r>
          </a:p>
          <a:p>
            <a:pPr marL="742950" indent="-742950">
              <a:buFont typeface="+mj-lt"/>
              <a:buAutoNum type="arabicPeriod"/>
            </a:pPr>
            <a:r>
              <a:rPr lang="en-US" sz="2000" dirty="0" smtClean="0"/>
              <a:t>The server can be configured and deployed to be highly available with each server replicating state about the registered service to the others.</a:t>
            </a:r>
          </a:p>
          <a:p>
            <a:pPr marL="742950" indent="-742950">
              <a:buFont typeface="+mj-lt"/>
              <a:buAutoNum type="arabicPeriod"/>
            </a:pPr>
            <a:r>
              <a:rPr lang="en-US" sz="2000" dirty="0" smtClean="0"/>
              <a:t>Eureka is REST </a:t>
            </a:r>
            <a:r>
              <a:rPr lang="en-US" sz="2000" dirty="0"/>
              <a:t>based service </a:t>
            </a:r>
            <a:r>
              <a:rPr lang="en-US" sz="2000" strike="sngStrike" dirty="0"/>
              <a:t>that is primarily used in the AWS cloud </a:t>
            </a:r>
            <a:r>
              <a:rPr lang="en-US" sz="2000" dirty="0"/>
              <a:t>for locating services for the purpose of load balancing and failover of middle-tier servers. We call this service, the Eureka Server. </a:t>
            </a:r>
            <a:endParaRPr lang="en-US" sz="2000" dirty="0" smtClean="0"/>
          </a:p>
          <a:p>
            <a:pPr marL="742950" indent="-742950">
              <a:buFont typeface="+mj-lt"/>
              <a:buAutoNum type="arabicPeriod"/>
            </a:pPr>
            <a:r>
              <a:rPr lang="en-US" sz="2000" dirty="0" smtClean="0"/>
              <a:t>Eureka </a:t>
            </a:r>
            <a:r>
              <a:rPr lang="en-US" sz="2000" dirty="0"/>
              <a:t>also comes with a Java-based client </a:t>
            </a:r>
            <a:r>
              <a:rPr lang="en-US" sz="2000" dirty="0" err="1"/>
              <a:t>component,the</a:t>
            </a:r>
            <a:r>
              <a:rPr lang="en-US" sz="2000" dirty="0"/>
              <a:t> Eureka Client, which makes interactions with the service much easier. The client also has a built-in load balancer that does basic round-robin load balancing.</a:t>
            </a:r>
            <a:endParaRPr lang="it-IT" sz="2000" dirty="0"/>
          </a:p>
          <a:p>
            <a:r>
              <a:rPr lang="en-US" sz="2000" dirty="0"/>
              <a:t>Services register with Eureka and then send heartbeats to renew their leases every 30 seconds. If the client cannot renew the lease for a few times, it is taken out of the server registry in about 90 seconds. </a:t>
            </a:r>
          </a:p>
          <a:p>
            <a:r>
              <a:rPr lang="en-US" sz="2000" dirty="0"/>
              <a:t>The registration information and the renewals are replicated to all the eureka nodes in the cluster. </a:t>
            </a:r>
          </a:p>
          <a:p>
            <a:r>
              <a:rPr lang="en-US" sz="2000" dirty="0"/>
              <a:t>The clients (from any zone) can look up the </a:t>
            </a:r>
            <a:r>
              <a:rPr lang="en-US" sz="2000" b="1" dirty="0"/>
              <a:t>registry</a:t>
            </a:r>
            <a:r>
              <a:rPr lang="en-US" sz="2000" dirty="0"/>
              <a:t> information (happens every 30 seconds) to locate their services (which could be in any zone) and make remote calls.</a:t>
            </a:r>
            <a:endParaRPr lang="it-IT" sz="2000" dirty="0"/>
          </a:p>
          <a:p>
            <a:pPr marL="742950" indent="-742950">
              <a:buFont typeface="+mj-lt"/>
              <a:buAutoNum type="arabicPeriod"/>
            </a:pPr>
            <a:r>
              <a:rPr lang="en-US" sz="2000" dirty="0" smtClean="0"/>
              <a:t>So </a:t>
            </a:r>
            <a:r>
              <a:rPr lang="en-US" sz="2000" dirty="0"/>
              <a:t>basically, Eureka is a register, that will know where which one of our services lives, how many instances of they are up (or down) and how to access them.</a:t>
            </a:r>
            <a:endParaRPr lang="it-IT" sz="2000" dirty="0"/>
          </a:p>
          <a:p>
            <a:pPr marL="742950" indent="-742950">
              <a:buFont typeface="+mj-lt"/>
              <a:buAutoNum type="arabicPeriod"/>
            </a:pPr>
            <a:r>
              <a:rPr lang="en-US" sz="2000" dirty="0" smtClean="0"/>
              <a:t>(By means of  Spring Cloud) Thanks </a:t>
            </a:r>
            <a:r>
              <a:rPr lang="en-US" sz="2000" dirty="0"/>
              <a:t>to </a:t>
            </a:r>
            <a:r>
              <a:rPr lang="en-US" sz="2000" dirty="0" smtClean="0"/>
              <a:t>Spring Cloud , </a:t>
            </a:r>
            <a:r>
              <a:rPr lang="en-US" sz="2000" dirty="0"/>
              <a:t>all the complexity to get a Eureka server up and running was wrapped inside useful libraries that we'll be using in this series</a:t>
            </a:r>
            <a:r>
              <a:rPr lang="en-US" sz="2000" dirty="0" smtClean="0"/>
              <a:t>.</a:t>
            </a:r>
          </a:p>
          <a:p>
            <a:pPr marL="742950" indent="-742950">
              <a:buFont typeface="+mj-lt"/>
              <a:buAutoNum type="arabicPeriod"/>
            </a:pPr>
            <a:r>
              <a:rPr lang="en-US" sz="2000" dirty="0" smtClean="0"/>
              <a:t>Service discovery server Netflix Eureka allows </a:t>
            </a:r>
            <a:r>
              <a:rPr lang="en-US" sz="2000" dirty="0" err="1" smtClean="0"/>
              <a:t>microservices</a:t>
            </a:r>
            <a:r>
              <a:rPr lang="en-US" sz="2000" dirty="0" smtClean="0"/>
              <a:t> to </a:t>
            </a:r>
            <a:r>
              <a:rPr lang="en-US" sz="2000" dirty="0" err="1" smtClean="0"/>
              <a:t>regiter</a:t>
            </a:r>
            <a:r>
              <a:rPr lang="en-US" sz="2000" dirty="0" smtClean="0"/>
              <a:t> themselves as they appear in the system landscape</a:t>
            </a:r>
            <a:endParaRPr lang="it-IT" sz="2000" dirty="0"/>
          </a:p>
          <a:p>
            <a:endParaRPr lang="it-IT" sz="2000" dirty="0"/>
          </a:p>
          <a:p>
            <a:endParaRPr lang="it-IT" sz="2000" dirty="0" smtClean="0"/>
          </a:p>
          <a:p>
            <a:endParaRPr lang="it-IT" sz="2000" dirty="0" smtClean="0"/>
          </a:p>
          <a:p>
            <a:endParaRPr lang="it-IT" sz="2000"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Boot auto-configuration feature  provides </a:t>
            </a:r>
            <a:r>
              <a:rPr lang="en-US" sz="2800" dirty="0"/>
              <a:t>a set of default behaviors that are driven by what </a:t>
            </a:r>
            <a:r>
              <a:rPr lang="en-US" sz="2800" dirty="0" smtClean="0"/>
              <a:t>libraries are </a:t>
            </a:r>
            <a:r>
              <a:rPr lang="en-US" sz="2800" dirty="0"/>
              <a:t>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deployment ,packaging application as an </a:t>
            </a:r>
            <a:r>
              <a:rPr lang="en-US" sz="2800" dirty="0"/>
              <a:t>executable jar containing </a:t>
            </a:r>
            <a:r>
              <a:rPr lang="en-US" sz="2800" dirty="0" smtClean="0"/>
              <a:t>an embedded </a:t>
            </a:r>
            <a:r>
              <a:rPr lang="en-US" sz="2800" dirty="0"/>
              <a:t>web container </a:t>
            </a:r>
            <a:r>
              <a:rPr lang="en-US" sz="2800" dirty="0" smtClean="0"/>
              <a:t>.</a:t>
            </a:r>
          </a:p>
          <a:p>
            <a:r>
              <a:rPr lang="en-US" sz="2800" strike="sngStrike" dirty="0" smtClean="0"/>
              <a:t>Running a Spring Boot  micro-service is so simply and need to </a:t>
            </a:r>
            <a:r>
              <a:rPr lang="en-US" sz="2800" strike="sngStrike" dirty="0"/>
              <a:t>have </a:t>
            </a:r>
            <a:r>
              <a:rPr lang="en-US" sz="2800" strike="sngStrike" dirty="0" smtClean="0"/>
              <a:t>only Java </a:t>
            </a:r>
            <a:r>
              <a:rPr lang="en-US" sz="2800" strike="sngStrike" dirty="0"/>
              <a:t>installed. </a:t>
            </a:r>
            <a:endParaRPr lang="en-US" sz="2800" strike="sngStrike" dirty="0" smtClean="0"/>
          </a:p>
          <a:p>
            <a:r>
              <a:rPr lang="en-US" sz="2800" dirty="0" smtClean="0"/>
              <a:t>To run a Spring Boot microservice need only to have </a:t>
            </a:r>
            <a:r>
              <a:rPr lang="en-US" sz="2800" smtClean="0"/>
              <a:t>Java installed.</a:t>
            </a:r>
            <a:endParaRPr lang="en-US" sz="2800" dirty="0" smtClean="0"/>
          </a:p>
          <a:p>
            <a:r>
              <a:rPr lang="en-US" sz="2800" strike="sngStrike" dirty="0" smtClean="0"/>
              <a:t>Operation are simplified  by the </a:t>
            </a:r>
            <a:r>
              <a:rPr lang="en-US" sz="2800" strike="sngStrike" dirty="0"/>
              <a:t>executable jar format </a:t>
            </a:r>
            <a:r>
              <a:rPr lang="en-US" sz="2800" strike="sngStrike" dirty="0" smtClean="0"/>
              <a:t>which provides </a:t>
            </a:r>
            <a:r>
              <a:rPr lang="en-US" sz="2800" strike="sngStrike" dirty="0"/>
              <a:t>uniform and self-contained way </a:t>
            </a:r>
            <a:r>
              <a:rPr lang="en-US" sz="2800" strike="sngStrike" dirty="0" smtClean="0"/>
              <a:t>of packaging </a:t>
            </a:r>
            <a:r>
              <a:rPr lang="en-US" sz="2800" strike="sngStrike" dirty="0"/>
              <a:t>and running JVM applications regardless of </a:t>
            </a:r>
            <a:r>
              <a:rPr lang="en-US" sz="2800" strike="sngStrike" dirty="0" smtClean="0"/>
              <a:t>type.</a:t>
            </a:r>
            <a:endParaRPr lang="it-IT" sz="4400" strike="sngStrike"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The </a:t>
            </a:r>
            <a:r>
              <a:rPr lang="it-IT" dirty="0" err="1" smtClean="0"/>
              <a:t>behaviour</a:t>
            </a:r>
            <a:r>
              <a:rPr lang="it-IT" dirty="0" smtClean="0"/>
              <a:t> of 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a:t>
            </a:r>
            <a:r>
              <a:rPr lang="it-IT" dirty="0" smtClean="0"/>
              <a:t>SERVICE</a:t>
            </a:r>
          </a:p>
          <a:p>
            <a:r>
              <a:rPr lang="en-US" dirty="0"/>
              <a:t>Your app receives an entry in a dynamic routing tier, which load balances traffic across all your app instances.</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strike="sngStrike" dirty="0"/>
              <a:t>Create, unit-test, and manage data </a:t>
            </a:r>
            <a:r>
              <a:rPr lang="en-US" sz="2800" strike="sngStrike" dirty="0" err="1"/>
              <a:t>microservices</a:t>
            </a:r>
            <a:r>
              <a:rPr lang="en-US" sz="2800" strike="sngStrike" dirty="0"/>
              <a:t> in isolation</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sz="4400" dirty="0" err="1" smtClean="0"/>
              <a:t>Conclusions</a:t>
            </a:r>
            <a:endParaRPr lang="it-IT" sz="4400" dirty="0"/>
          </a:p>
        </p:txBody>
      </p:sp>
      <p:sp>
        <p:nvSpPr>
          <p:cNvPr id="13" name="Segnaposto contenuto 2"/>
          <p:cNvSpPr>
            <a:spLocks noGrp="1"/>
          </p:cNvSpPr>
          <p:nvPr>
            <p:ph idx="1"/>
          </p:nvPr>
        </p:nvSpPr>
        <p:spPr>
          <a:xfrm>
            <a:off x="617538" y="1905000"/>
            <a:ext cx="23134637" cy="9934128"/>
          </a:xfrm>
        </p:spPr>
        <p:txBody>
          <a:bodyPr/>
          <a:lstStyle/>
          <a:p>
            <a:r>
              <a:rPr lang="it-IT" dirty="0" err="1" smtClean="0"/>
              <a:t>We</a:t>
            </a:r>
            <a:r>
              <a:rPr lang="it-IT" dirty="0" smtClean="0"/>
              <a:t> </a:t>
            </a:r>
            <a:r>
              <a:rPr lang="it-IT" dirty="0" err="1" smtClean="0"/>
              <a:t>have</a:t>
            </a:r>
            <a:r>
              <a:rPr lang="it-IT" dirty="0" smtClean="0"/>
              <a:t> </a:t>
            </a:r>
            <a:r>
              <a:rPr lang="it-IT" dirty="0" err="1" smtClean="0"/>
              <a:t>seen</a:t>
            </a:r>
            <a:r>
              <a:rPr lang="it-IT" dirty="0"/>
              <a:t> </a:t>
            </a:r>
            <a:r>
              <a:rPr lang="it-IT" dirty="0" smtClean="0"/>
              <a:t>a microservices </a:t>
            </a:r>
            <a:r>
              <a:rPr lang="it-IT" dirty="0"/>
              <a:t>Spring </a:t>
            </a:r>
            <a:r>
              <a:rPr lang="it-IT" dirty="0" err="1"/>
              <a:t>Boot</a:t>
            </a:r>
            <a:r>
              <a:rPr lang="it-IT" dirty="0"/>
              <a:t> </a:t>
            </a:r>
            <a:r>
              <a:rPr lang="it-IT" dirty="0" err="1"/>
              <a:t>based</a:t>
            </a:r>
            <a:r>
              <a:rPr lang="it-IT" dirty="0"/>
              <a:t> </a:t>
            </a:r>
            <a:r>
              <a:rPr lang="it-IT" dirty="0" err="1"/>
              <a:t>simple</a:t>
            </a:r>
            <a:r>
              <a:rPr lang="it-IT" dirty="0"/>
              <a:t> </a:t>
            </a:r>
            <a:r>
              <a:rPr lang="it-IT" dirty="0" smtClean="0"/>
              <a:t> </a:t>
            </a:r>
            <a:r>
              <a:rPr lang="it-IT" dirty="0" err="1" smtClean="0"/>
              <a:t>architecture</a:t>
            </a:r>
            <a:r>
              <a:rPr lang="it-IT" dirty="0" smtClean="0"/>
              <a:t> and </a:t>
            </a:r>
            <a:r>
              <a:rPr lang="it-IT" dirty="0" err="1" smtClean="0"/>
              <a:t>its</a:t>
            </a:r>
            <a:r>
              <a:rPr lang="it-IT" dirty="0" smtClean="0"/>
              <a:t>  </a:t>
            </a:r>
            <a:r>
              <a:rPr lang="it-IT" dirty="0" err="1" smtClean="0"/>
              <a:t>lifecycle</a:t>
            </a:r>
            <a:r>
              <a:rPr lang="it-IT" dirty="0" smtClean="0"/>
              <a:t> </a:t>
            </a:r>
            <a:r>
              <a:rPr lang="it-IT" dirty="0" err="1" smtClean="0"/>
              <a:t>development</a:t>
            </a:r>
            <a:r>
              <a:rPr lang="it-IT" dirty="0" smtClean="0"/>
              <a:t> </a:t>
            </a:r>
          </a:p>
          <a:p>
            <a:r>
              <a:rPr lang="en-US" dirty="0"/>
              <a:t>Create, unit-test, and manage data microservices in isolation</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two</a:t>
            </a:r>
            <a:r>
              <a:rPr lang="it-IT" dirty="0" smtClean="0"/>
              <a:t> </a:t>
            </a:r>
            <a:r>
              <a:rPr lang="it-IT" dirty="0" err="1" smtClean="0"/>
              <a:t>important</a:t>
            </a:r>
            <a:r>
              <a:rPr lang="it-IT" dirty="0" smtClean="0"/>
              <a:t> pattern of the </a:t>
            </a:r>
            <a:r>
              <a:rPr lang="it-IT" dirty="0" err="1" smtClean="0"/>
              <a:t>microservice’s</a:t>
            </a:r>
            <a:r>
              <a:rPr lang="it-IT" dirty="0" smtClean="0"/>
              <a:t> design: service </a:t>
            </a:r>
            <a:r>
              <a:rPr lang="it-IT" dirty="0" err="1" smtClean="0"/>
              <a:t>discovery</a:t>
            </a:r>
            <a:r>
              <a:rPr lang="it-IT" dirty="0" smtClean="0"/>
              <a:t> and client side </a:t>
            </a:r>
            <a:r>
              <a:rPr lang="it-IT" dirty="0" err="1" smtClean="0"/>
              <a:t>load</a:t>
            </a:r>
            <a:r>
              <a:rPr lang="it-IT" dirty="0" smtClean="0"/>
              <a:t> </a:t>
            </a:r>
            <a:r>
              <a:rPr lang="it-IT" dirty="0" err="1" smtClean="0"/>
              <a:t>balancing</a:t>
            </a:r>
            <a:endParaRPr lang="it-IT" dirty="0" smtClean="0"/>
          </a:p>
          <a:p>
            <a:r>
              <a:rPr lang="it-IT" dirty="0" smtClean="0"/>
              <a:t>A </a:t>
            </a:r>
            <a:r>
              <a:rPr lang="it-IT" dirty="0" err="1" smtClean="0"/>
              <a:t>smooth</a:t>
            </a:r>
            <a:r>
              <a:rPr lang="it-IT" dirty="0" smtClean="0"/>
              <a:t> deployment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in a </a:t>
            </a:r>
            <a:r>
              <a:rPr lang="it-IT" dirty="0" err="1" smtClean="0"/>
              <a:t>docker</a:t>
            </a:r>
            <a:r>
              <a:rPr lang="it-IT" dirty="0" smtClean="0"/>
              <a:t> container,  to a </a:t>
            </a:r>
            <a:r>
              <a:rPr lang="it-IT" dirty="0" err="1" smtClean="0"/>
              <a:t>cloud</a:t>
            </a:r>
            <a:r>
              <a:rPr lang="it-IT" dirty="0" smtClean="0"/>
              <a:t> </a:t>
            </a:r>
            <a:r>
              <a:rPr lang="it-IT" dirty="0" err="1" smtClean="0"/>
              <a:t>environment</a:t>
            </a:r>
            <a:r>
              <a:rPr lang="it-IT" dirty="0" smtClean="0"/>
              <a:t>.</a:t>
            </a:r>
          </a:p>
          <a:p>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demonstrated</a:t>
            </a:r>
            <a:r>
              <a:rPr lang="it-IT" dirty="0" smtClean="0"/>
              <a:t> </a:t>
            </a:r>
            <a:r>
              <a:rPr lang="it-IT" dirty="0" err="1" smtClean="0"/>
              <a:t>tha</a:t>
            </a:r>
            <a:r>
              <a:rPr lang="it-IT" dirty="0" smtClean="0"/>
              <a:t> the benefits of </a:t>
            </a:r>
            <a:r>
              <a:rPr lang="it-IT" dirty="0" err="1" smtClean="0"/>
              <a:t>this</a:t>
            </a:r>
            <a:r>
              <a:rPr lang="it-IT" dirty="0" smtClean="0"/>
              <a:t> </a:t>
            </a:r>
            <a:r>
              <a:rPr lang="it-IT" dirty="0" err="1" smtClean="0"/>
              <a:t>approach</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 free lunch. </a:t>
            </a:r>
          </a:p>
          <a:p>
            <a:r>
              <a:rPr lang="it-IT" dirty="0" err="1" smtClean="0"/>
              <a:t>We</a:t>
            </a:r>
            <a:r>
              <a:rPr lang="it-IT" dirty="0" smtClean="0"/>
              <a:t> </a:t>
            </a:r>
            <a:r>
              <a:rPr lang="it-IT" dirty="0" err="1" smtClean="0"/>
              <a:t>have</a:t>
            </a:r>
            <a:r>
              <a:rPr lang="it-IT" dirty="0" smtClean="0"/>
              <a:t> </a:t>
            </a:r>
            <a:r>
              <a:rPr lang="it-IT" dirty="0" err="1" smtClean="0"/>
              <a:t>infact</a:t>
            </a:r>
            <a:r>
              <a:rPr lang="it-IT" dirty="0" smtClean="0"/>
              <a:t> </a:t>
            </a:r>
            <a:r>
              <a:rPr lang="it-IT" dirty="0" err="1" smtClean="0"/>
              <a:t>seen</a:t>
            </a:r>
            <a:r>
              <a:rPr lang="it-IT" dirty="0" smtClean="0"/>
              <a:t> the </a:t>
            </a:r>
            <a:r>
              <a:rPr lang="it-IT" dirty="0" err="1" smtClean="0"/>
              <a:t>overhead</a:t>
            </a:r>
            <a:r>
              <a:rPr lang="it-IT" dirty="0" smtClean="0"/>
              <a:t> in </a:t>
            </a:r>
            <a:r>
              <a:rPr lang="it-IT" dirty="0" err="1" smtClean="0"/>
              <a:t>systems</a:t>
            </a:r>
            <a:r>
              <a:rPr lang="it-IT" dirty="0" smtClean="0"/>
              <a:t> management  </a:t>
            </a:r>
            <a:r>
              <a:rPr lang="it-IT" dirty="0"/>
              <a:t>and a more </a:t>
            </a:r>
            <a:r>
              <a:rPr lang="it-IT" dirty="0" err="1" smtClean="0"/>
              <a:t>complicated</a:t>
            </a:r>
            <a:r>
              <a:rPr lang="it-IT" dirty="0" smtClean="0"/>
              <a:t> </a:t>
            </a:r>
            <a:r>
              <a:rPr lang="it-IT" dirty="0" err="1" smtClean="0"/>
              <a:t>coding</a:t>
            </a:r>
            <a:r>
              <a:rPr lang="it-IT" dirty="0"/>
              <a:t> style (</a:t>
            </a:r>
            <a:r>
              <a:rPr lang="it-IT" dirty="0" err="1"/>
              <a:t>load</a:t>
            </a:r>
            <a:r>
              <a:rPr lang="it-IT" dirty="0"/>
              <a:t> </a:t>
            </a:r>
            <a:r>
              <a:rPr lang="it-IT" dirty="0" err="1"/>
              <a:t>balancing</a:t>
            </a:r>
            <a:r>
              <a:rPr lang="it-IT" dirty="0"/>
              <a:t> and </a:t>
            </a:r>
            <a:r>
              <a:rPr lang="it-IT" dirty="0" err="1" smtClean="0"/>
              <a:t>transactional</a:t>
            </a:r>
            <a:r>
              <a:rPr lang="it-IT" dirty="0" smtClean="0"/>
              <a:t> </a:t>
            </a:r>
            <a:r>
              <a:rPr lang="it-IT" dirty="0" err="1"/>
              <a:t>behaviour</a:t>
            </a:r>
            <a:r>
              <a:rPr lang="it-IT" dirty="0"/>
              <a:t> </a:t>
            </a:r>
            <a:r>
              <a:rPr lang="it-IT" dirty="0" err="1" smtClean="0"/>
              <a:t>coded</a:t>
            </a:r>
            <a:r>
              <a:rPr lang="it-IT" dirty="0" smtClean="0"/>
              <a:t>)</a:t>
            </a:r>
          </a:p>
          <a:p>
            <a:r>
              <a:rPr lang="it-IT" dirty="0"/>
              <a:t>(</a:t>
            </a:r>
            <a:r>
              <a:rPr lang="it-IT" strike="sngStrike" dirty="0" err="1"/>
              <a:t>it’s</a:t>
            </a:r>
            <a:r>
              <a:rPr lang="it-IT" strike="sngStrike" dirty="0"/>
              <a:t> </a:t>
            </a:r>
            <a:r>
              <a:rPr lang="it-IT" strike="sngStrike" dirty="0" err="1"/>
              <a:t>not</a:t>
            </a:r>
            <a:r>
              <a:rPr lang="it-IT" strike="sngStrike" dirty="0"/>
              <a:t> </a:t>
            </a:r>
            <a:r>
              <a:rPr lang="it-IT" strike="sngStrike" dirty="0" err="1"/>
              <a:t>often</a:t>
            </a:r>
            <a:r>
              <a:rPr lang="it-IT" strike="sngStrike" dirty="0"/>
              <a:t> </a:t>
            </a:r>
            <a:r>
              <a:rPr lang="it-IT" strike="sngStrike" dirty="0" err="1"/>
              <a:t>thata</a:t>
            </a:r>
            <a:r>
              <a:rPr lang="it-IT" strike="sngStrike" dirty="0"/>
              <a:t> an </a:t>
            </a:r>
            <a:r>
              <a:rPr lang="it-IT" strike="sngStrike" dirty="0" err="1"/>
              <a:t>architectural</a:t>
            </a:r>
            <a:r>
              <a:rPr lang="it-IT" strike="sngStrike" dirty="0"/>
              <a:t> </a:t>
            </a:r>
            <a:r>
              <a:rPr lang="it-IT" strike="sngStrike" dirty="0" err="1"/>
              <a:t>approach</a:t>
            </a:r>
            <a:r>
              <a:rPr lang="it-IT" strike="sngStrike" dirty="0"/>
              <a:t> can be </a:t>
            </a:r>
            <a:r>
              <a:rPr lang="it-IT" strike="sngStrike" dirty="0" err="1"/>
              <a:t>closely</a:t>
            </a:r>
            <a:r>
              <a:rPr lang="it-IT" strike="sngStrike" dirty="0"/>
              <a:t> </a:t>
            </a:r>
            <a:r>
              <a:rPr lang="it-IT" strike="sngStrike" dirty="0" err="1"/>
              <a:t>correlated</a:t>
            </a:r>
            <a:r>
              <a:rPr lang="it-IT" strike="sngStrike" dirty="0"/>
              <a:t> to an </a:t>
            </a:r>
            <a:r>
              <a:rPr lang="it-IT" strike="sngStrike" dirty="0" err="1"/>
              <a:t>almost</a:t>
            </a:r>
            <a:r>
              <a:rPr lang="it-IT" strike="sngStrike" dirty="0"/>
              <a:t> immediate </a:t>
            </a:r>
            <a:r>
              <a:rPr lang="it-IT" strike="sngStrike" dirty="0" err="1"/>
              <a:t>cost</a:t>
            </a:r>
            <a:r>
              <a:rPr lang="it-IT" strike="sngStrike" dirty="0"/>
              <a:t> </a:t>
            </a:r>
            <a:r>
              <a:rPr lang="it-IT" strike="sngStrike" dirty="0" err="1" smtClean="0"/>
              <a:t>saving</a:t>
            </a:r>
            <a:r>
              <a:rPr lang="it-IT" strike="sngStrike" dirty="0"/>
              <a:t> In a </a:t>
            </a:r>
            <a:r>
              <a:rPr lang="it-IT" strike="sngStrike" dirty="0" err="1"/>
              <a:t>context</a:t>
            </a:r>
            <a:r>
              <a:rPr lang="it-IT" strike="sngStrike" dirty="0"/>
              <a:t> of on-demand </a:t>
            </a:r>
            <a:r>
              <a:rPr lang="it-IT" strike="sngStrike" dirty="0" err="1"/>
              <a:t>provisioning</a:t>
            </a:r>
            <a:r>
              <a:rPr lang="it-IT" strike="sngStrike" dirty="0"/>
              <a:t> </a:t>
            </a:r>
            <a:r>
              <a:rPr lang="it-IT" strike="sngStrike" dirty="0" err="1"/>
              <a:t>system</a:t>
            </a:r>
            <a:r>
              <a:rPr lang="it-IT" strike="sngStrike" dirty="0"/>
              <a:t>, </a:t>
            </a:r>
            <a:endParaRPr lang="it-IT" dirty="0" smtClean="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Scratching</a:t>
            </a:r>
            <a:r>
              <a:rPr lang="it-IT" sz="4400" dirty="0" smtClean="0"/>
              <a:t> the bare </a:t>
            </a:r>
            <a:r>
              <a:rPr lang="it-IT" sz="4400" dirty="0" err="1" smtClean="0"/>
              <a:t>surface</a:t>
            </a:r>
            <a:r>
              <a:rPr lang="it-IT" sz="4400" dirty="0" smtClean="0"/>
              <a:t> 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and </a:t>
            </a:r>
            <a:r>
              <a:rPr lang="it-IT" sz="4400" dirty="0" err="1" smtClean="0"/>
              <a:t>space</a:t>
            </a:r>
            <a:r>
              <a:rPr lang="it-IT" sz="4400" dirty="0" smtClean="0"/>
              <a:t> to deal with.</a:t>
            </a:r>
          </a:p>
          <a:p>
            <a:r>
              <a:rPr lang="it-IT" sz="4400" dirty="0" smtClean="0"/>
              <a:t>To complete the </a:t>
            </a:r>
            <a:r>
              <a:rPr lang="it-IT" sz="4400" dirty="0" err="1" smtClean="0"/>
              <a:t>arguments</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the </a:t>
            </a:r>
            <a:r>
              <a:rPr lang="it-IT" sz="4400" dirty="0" err="1" smtClean="0"/>
              <a:t>following</a:t>
            </a:r>
            <a:r>
              <a:rPr lang="it-IT" sz="4400" dirty="0" smtClean="0"/>
              <a:t> </a:t>
            </a:r>
            <a:r>
              <a:rPr lang="it-IT" sz="4400" dirty="0" err="1" smtClean="0"/>
              <a:t>arguments</a:t>
            </a:r>
            <a:r>
              <a:rPr lang="it-IT" sz="4400" dirty="0" smtClean="0"/>
              <a:t>:</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 </a:t>
            </a:r>
            <a:r>
              <a:rPr lang="it-IT" sz="4400" dirty="0" err="1" smtClean="0"/>
              <a:t>enabling</a:t>
            </a:r>
            <a:r>
              <a:rPr lang="it-IT" sz="4400" dirty="0" smtClean="0"/>
              <a:t> </a:t>
            </a:r>
            <a:r>
              <a:rPr lang="it-IT" sz="4400" dirty="0" err="1" smtClean="0"/>
              <a:t>besides</a:t>
            </a:r>
            <a:r>
              <a:rPr lang="it-IT" sz="4400" dirty="0" smtClean="0"/>
              <a:t> </a:t>
            </a:r>
            <a:r>
              <a:rPr lang="it-IT" sz="4400" dirty="0" err="1" smtClean="0"/>
              <a:t>dynamic</a:t>
            </a:r>
            <a:r>
              <a:rPr lang="it-IT" sz="4400" dirty="0" smtClean="0"/>
              <a:t> </a:t>
            </a:r>
            <a:r>
              <a:rPr lang="it-IT" sz="4400" dirty="0" err="1" smtClean="0"/>
              <a:t>refresh</a:t>
            </a:r>
            <a:r>
              <a:rPr lang="it-IT" sz="4400" dirty="0" smtClean="0"/>
              <a:t> of </a:t>
            </a:r>
            <a:r>
              <a:rPr lang="it-IT" sz="4400" dirty="0" err="1" smtClean="0"/>
              <a:t>this</a:t>
            </a:r>
            <a:r>
              <a:rPr lang="it-IT" sz="4400" dirty="0" smtClean="0"/>
              <a:t>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a:t>
            </a:r>
            <a:r>
              <a:rPr lang="it-IT" sz="4400" dirty="0" err="1" smtClean="0"/>
              <a:t>restart</a:t>
            </a:r>
            <a:r>
              <a:rPr lang="it-IT" sz="4400" dirty="0" smtClean="0"/>
              <a:t> </a:t>
            </a:r>
          </a:p>
          <a:p>
            <a:pPr lvl="1"/>
            <a:r>
              <a:rPr lang="it-IT" sz="4400" b="1" dirty="0" smtClean="0"/>
              <a:t>Circuit </a:t>
            </a:r>
            <a:r>
              <a:rPr lang="it-IT" sz="4400" b="1" dirty="0" err="1" smtClean="0"/>
              <a:t>breaker</a:t>
            </a:r>
            <a:r>
              <a:rPr lang="it-IT" sz="4400" b="1" dirty="0" smtClean="0"/>
              <a:t> with </a:t>
            </a:r>
            <a:r>
              <a:rPr lang="it-IT" sz="4400" b="1" dirty="0" err="1"/>
              <a:t>H</a:t>
            </a:r>
            <a:r>
              <a:rPr lang="it-IT" sz="4400" b="1" dirty="0" err="1" smtClean="0"/>
              <a:t>istrix</a:t>
            </a:r>
            <a:r>
              <a:rPr lang="it-IT" sz="4400" b="1" dirty="0" smtClean="0"/>
              <a:t> Clients</a:t>
            </a:r>
          </a:p>
          <a:p>
            <a:pPr lvl="1"/>
            <a:r>
              <a:rPr lang="it-IT" sz="4400" b="1" dirty="0" smtClean="0"/>
              <a:t>Routing and </a:t>
            </a:r>
            <a:r>
              <a:rPr lang="it-IT" sz="4400" b="1" dirty="0" err="1" smtClean="0"/>
              <a:t>filtering</a:t>
            </a:r>
            <a:r>
              <a:rPr lang="it-IT" sz="4400" b="1" dirty="0" smtClean="0"/>
              <a:t> with </a:t>
            </a:r>
            <a:r>
              <a:rPr lang="it-IT" sz="4400" b="1" dirty="0" err="1" smtClean="0"/>
              <a:t>Zuul</a:t>
            </a:r>
            <a:endParaRPr lang="it-IT" sz="4400" b="1" dirty="0" smtClean="0"/>
          </a:p>
          <a:p>
            <a:pPr lvl="2"/>
            <a:r>
              <a:rPr lang="it-IT" sz="2000" dirty="0" smtClean="0"/>
              <a:t>EVENT DRIVEN ARCHITECTURE </a:t>
            </a:r>
            <a:r>
              <a:rPr lang="it-IT" sz="2000" dirty="0" err="1" smtClean="0"/>
              <a:t>Related</a:t>
            </a:r>
            <a:r>
              <a:rPr lang="it-IT" sz="2000" dirty="0" smtClean="0"/>
              <a:t> </a:t>
            </a:r>
            <a:r>
              <a:rPr lang="it-IT" sz="2000" dirty="0" err="1" smtClean="0"/>
              <a:t>patterns</a:t>
            </a:r>
            <a:r>
              <a:rPr lang="it-IT" sz="2000" dirty="0" smtClean="0"/>
              <a:t> OF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 Database </a:t>
            </a:r>
            <a:r>
              <a:rPr lang="it-IT" sz="2000" dirty="0" err="1"/>
              <a:t>triggers</a:t>
            </a:r>
            <a:r>
              <a:rPr lang="it-IT" sz="2000" dirty="0"/>
              <a:t> / </a:t>
            </a:r>
            <a:r>
              <a:rPr lang="it-IT" sz="2000" dirty="0" err="1"/>
              <a:t>Transaction</a:t>
            </a:r>
            <a:r>
              <a:rPr lang="it-IT" sz="2000" dirty="0"/>
              <a:t> log </a:t>
            </a:r>
            <a:r>
              <a:rPr lang="it-IT" sz="2000" dirty="0" err="1"/>
              <a:t>tailing</a:t>
            </a:r>
            <a:endParaRPr lang="it-IT" sz="4400" b="1" dirty="0" smtClean="0"/>
          </a:p>
          <a:p>
            <a:endParaRPr lang="it-IT" sz="4400"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hlinkClick r:id="rId2"/>
              </a:rPr>
              <a:t>https://12factor.net</a:t>
            </a:r>
            <a:r>
              <a:rPr lang="it-IT" dirty="0" smtClean="0">
                <a:hlinkClick r:id="rId2"/>
              </a:rPr>
              <a:t>/</a:t>
            </a:r>
            <a:endParaRPr lang="it-IT" dirty="0" smtClean="0"/>
          </a:p>
          <a:p>
            <a:r>
              <a:rPr lang="it-IT" dirty="0" smtClean="0">
                <a:hlinkClick r:id="rId3"/>
              </a:rPr>
              <a:t>https</a:t>
            </a:r>
            <a:r>
              <a:rPr lang="it-IT" dirty="0">
                <a:hlinkClick r:id="rId3"/>
              </a:rPr>
              <a:t>://12factor.net/backing-services</a:t>
            </a:r>
            <a:endParaRPr lang="it-IT" dirty="0"/>
          </a:p>
          <a:p>
            <a:r>
              <a:rPr lang="it-IT" dirty="0">
                <a:hlinkClick r:id="rId4"/>
              </a:rPr>
              <a:t>https</a:t>
            </a:r>
            <a:r>
              <a:rPr lang="it-IT">
                <a:hlinkClick r:id="rId4"/>
              </a:rPr>
              <a:t>://</a:t>
            </a:r>
            <a:r>
              <a:rPr lang="it-IT" smtClean="0">
                <a:hlinkClick r:id="rId4"/>
              </a:rPr>
              <a:t>docs.run.pivotal.io/buildpacks/java/build-tool-int.html</a:t>
            </a:r>
            <a:r>
              <a:rPr lang="it-IT" smtClean="0"/>
              <a:t> MAVEN PLUG-IN FOR PWS </a:t>
            </a:r>
            <a:endParaRPr lang="it-IT" dirty="0" smtClean="0"/>
          </a:p>
          <a:p>
            <a:endParaRPr lang="it-IT" dirty="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00466"/>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improves </a:t>
            </a:r>
            <a:r>
              <a:rPr lang="en-US" sz="2800" dirty="0"/>
              <a:t>the implementation of data access layers by reducing the </a:t>
            </a:r>
            <a:r>
              <a:rPr lang="en-US" sz="2800" dirty="0" smtClean="0"/>
              <a:t>coding effort, providing the automatic implementation of repository interfaces and custom </a:t>
            </a:r>
            <a:r>
              <a:rPr lang="en-US" sz="2800" dirty="0"/>
              <a:t>finder methods</a:t>
            </a:r>
            <a:endParaRPr lang="en-US" sz="2800" dirty="0" smtClean="0"/>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development of </a:t>
            </a:r>
            <a:r>
              <a:rPr lang="en-US" sz="2800" dirty="0"/>
              <a:t>hypermedia-based </a:t>
            </a:r>
            <a:r>
              <a:rPr lang="en-US" sz="2800" dirty="0" err="1"/>
              <a:t>RESTful</a:t>
            </a:r>
            <a:r>
              <a:rPr lang="en-US" sz="2800" dirty="0"/>
              <a:t> </a:t>
            </a:r>
            <a:r>
              <a:rPr lang="en-US" sz="2800" dirty="0" smtClean="0"/>
              <a:t>web </a:t>
            </a:r>
            <a:r>
              <a:rPr lang="en-US" sz="2800" dirty="0"/>
              <a:t>services on top of Spring Data repositories.</a:t>
            </a:r>
          </a:p>
          <a:p>
            <a:pPr marL="0" indent="0" eaLnBrk="1" fontAlgn="t" hangingPunct="1">
              <a:buNone/>
            </a:pPr>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4400" dirty="0" smtClean="0"/>
              <a:t>The </a:t>
            </a:r>
            <a:r>
              <a:rPr lang="it-IT" sz="4400" dirty="0"/>
              <a:t>Spring Data </a:t>
            </a:r>
            <a:r>
              <a:rPr lang="it-IT" sz="4400" dirty="0" err="1"/>
              <a:t>MongoDB</a:t>
            </a:r>
            <a:r>
              <a:rPr lang="it-IT" sz="4400" dirty="0"/>
              <a:t> </a:t>
            </a:r>
            <a:r>
              <a:rPr lang="it-IT" sz="4400" dirty="0" err="1"/>
              <a:t>project</a:t>
            </a:r>
            <a:r>
              <a:rPr lang="it-IT" sz="4400" dirty="0"/>
              <a:t> </a:t>
            </a:r>
            <a:r>
              <a:rPr lang="it-IT" sz="4400" dirty="0" err="1"/>
              <a:t>provides</a:t>
            </a:r>
            <a:r>
              <a:rPr lang="it-IT" sz="4400" dirty="0"/>
              <a:t> </a:t>
            </a:r>
            <a:r>
              <a:rPr lang="it-IT" sz="4400" dirty="0" err="1"/>
              <a:t>integration</a:t>
            </a:r>
            <a:r>
              <a:rPr lang="it-IT" sz="4400" dirty="0"/>
              <a:t> with the </a:t>
            </a:r>
            <a:r>
              <a:rPr lang="it-IT" sz="4400" dirty="0" err="1"/>
              <a:t>MongoDB</a:t>
            </a:r>
            <a:r>
              <a:rPr lang="it-IT" sz="4400" dirty="0"/>
              <a:t> </a:t>
            </a:r>
            <a:r>
              <a:rPr lang="it-IT" sz="4400" dirty="0" err="1"/>
              <a:t>document</a:t>
            </a:r>
            <a:r>
              <a:rPr lang="it-IT" sz="4400" dirty="0"/>
              <a:t> database. </a:t>
            </a:r>
            <a:endParaRPr lang="it-IT" sz="4400" dirty="0" smtClean="0"/>
          </a:p>
          <a:p>
            <a:r>
              <a:rPr lang="it-IT" sz="4400" dirty="0" smtClean="0"/>
              <a:t>With a POJO </a:t>
            </a:r>
            <a:r>
              <a:rPr lang="it-IT" sz="4400" dirty="0" err="1"/>
              <a:t>centric</a:t>
            </a:r>
            <a:r>
              <a:rPr lang="it-IT" sz="4400" dirty="0"/>
              <a:t> model for </a:t>
            </a:r>
            <a:r>
              <a:rPr lang="it-IT" sz="4400" dirty="0" err="1"/>
              <a:t>interacting</a:t>
            </a:r>
            <a:r>
              <a:rPr lang="it-IT" sz="4400" dirty="0"/>
              <a:t> with a </a:t>
            </a:r>
            <a:r>
              <a:rPr lang="it-IT" sz="4400" dirty="0" err="1"/>
              <a:t>MongoDB</a:t>
            </a:r>
            <a:r>
              <a:rPr lang="it-IT" sz="4400" dirty="0"/>
              <a:t> </a:t>
            </a:r>
            <a:r>
              <a:rPr lang="it-IT" sz="4400" dirty="0" err="1"/>
              <a:t>DBCollection</a:t>
            </a:r>
            <a:r>
              <a:rPr lang="it-IT" sz="4400" dirty="0"/>
              <a:t> and </a:t>
            </a:r>
            <a:r>
              <a:rPr lang="it-IT" sz="4400" dirty="0" err="1"/>
              <a:t>easily</a:t>
            </a:r>
            <a:r>
              <a:rPr lang="it-IT" sz="4400" dirty="0"/>
              <a:t> </a:t>
            </a:r>
            <a:r>
              <a:rPr lang="it-IT" sz="4400" dirty="0" err="1"/>
              <a:t>writing</a:t>
            </a:r>
            <a:r>
              <a:rPr lang="it-IT" sz="4400" dirty="0"/>
              <a:t> a Repository style data </a:t>
            </a:r>
            <a:r>
              <a:rPr lang="it-IT" sz="4400" dirty="0" err="1"/>
              <a:t>access</a:t>
            </a:r>
            <a:r>
              <a:rPr lang="it-IT" sz="4400" dirty="0"/>
              <a:t> </a:t>
            </a:r>
            <a:r>
              <a:rPr lang="it-IT" sz="4400" dirty="0" err="1"/>
              <a:t>layer</a:t>
            </a:r>
            <a:r>
              <a:rPr lang="it-IT" sz="4400" dirty="0"/>
              <a:t>.</a:t>
            </a:r>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basic round-robin </a:t>
            </a:r>
            <a:r>
              <a:rPr lang="en-US" sz="3200" dirty="0" smtClean="0"/>
              <a:t> load </a:t>
            </a:r>
            <a:r>
              <a:rPr lang="en-US" sz="3200" dirty="0"/>
              <a:t>balancing and failover of middle-tier servers. </a:t>
            </a:r>
            <a:endParaRPr lang="en-US" sz="3200" dirty="0" smtClean="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pPr marL="457200" lvl="1">
              <a:spcBef>
                <a:spcPts val="2100"/>
              </a:spcBef>
              <a:buFont typeface="Wingdings" pitchFamily="2" charset="2"/>
              <a:buChar char="§"/>
            </a:pPr>
            <a:r>
              <a:rPr lang="en-US" sz="2800" dirty="0" smtClean="0"/>
              <a:t>Ribbon </a:t>
            </a:r>
            <a:r>
              <a:rPr lang="en-US" sz="2800" dirty="0"/>
              <a:t>provides software load balancers to communicate with cluster of </a:t>
            </a:r>
            <a:r>
              <a:rPr lang="en-US" sz="2800" dirty="0" smtClean="0"/>
              <a:t>servers, providing </a:t>
            </a:r>
            <a:r>
              <a:rPr lang="en-US" sz="2800" dirty="0"/>
              <a:t>the </a:t>
            </a:r>
            <a:r>
              <a:rPr lang="en-US" sz="2800" dirty="0" smtClean="0"/>
              <a:t>main functionalities</a:t>
            </a:r>
            <a:r>
              <a:rPr lang="en-US" sz="2800" dirty="0"/>
              <a:t> </a:t>
            </a:r>
            <a:r>
              <a:rPr lang="en-US" sz="2800" dirty="0" smtClean="0"/>
              <a:t>of rotation of request among </a:t>
            </a:r>
            <a:r>
              <a:rPr lang="en-US" sz="2800" dirty="0"/>
              <a:t>a list of servers according to certain </a:t>
            </a:r>
            <a:r>
              <a:rPr lang="en-US" sz="2800" dirty="0" smtClean="0"/>
              <a:t>logic. </a:t>
            </a:r>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598712" y="241300"/>
            <a:ext cx="9414221" cy="2296220"/>
          </a:xfrm>
        </p:spPr>
        <p:txBody>
          <a:bodyPr/>
          <a:lstStyle/>
          <a:p>
            <a:r>
              <a:rPr lang="it-IT" dirty="0"/>
              <a:t>Business </a:t>
            </a:r>
            <a:r>
              <a:rPr lang="it-IT" dirty="0" err="1" smtClean="0"/>
              <a:t>context</a:t>
            </a:r>
            <a:r>
              <a:rPr lang="it-IT" dirty="0" smtClean="0"/>
              <a:t> –</a:t>
            </a:r>
            <a:br>
              <a:rPr lang="it-IT" dirty="0" smtClean="0"/>
            </a:br>
            <a:r>
              <a:rPr lang="it-IT" dirty="0" err="1" smtClean="0"/>
              <a:t>old</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umetto 4 14"/>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a:xfrm>
            <a:off x="16584488" y="1457400"/>
            <a:ext cx="6893942" cy="10081120"/>
          </a:xfrm>
        </p:spPr>
        <p:txBody>
          <a:bodyPr/>
          <a:lstStyle/>
          <a:p>
            <a:r>
              <a:rPr lang="it-IT" sz="3200" dirty="0" err="1" smtClean="0"/>
              <a:t>Landscape</a:t>
            </a:r>
            <a:r>
              <a:rPr lang="it-IT" sz="3200" dirty="0" smtClean="0"/>
              <a:t> of the core microservice of the </a:t>
            </a:r>
            <a:r>
              <a:rPr lang="it-IT" sz="3200" dirty="0" err="1" smtClean="0"/>
              <a:t>digital</a:t>
            </a:r>
            <a:r>
              <a:rPr lang="it-IT" sz="3200" dirty="0" smtClean="0"/>
              <a:t> </a:t>
            </a:r>
            <a:r>
              <a:rPr lang="it-IT" sz="3200" dirty="0" err="1" smtClean="0"/>
              <a:t>platform</a:t>
            </a:r>
            <a:r>
              <a:rPr lang="it-IT" sz="3200" dirty="0" smtClean="0"/>
              <a:t>, </a:t>
            </a:r>
          </a:p>
          <a:p>
            <a:r>
              <a:rPr lang="it-IT" sz="3200" dirty="0" smtClean="0"/>
              <a:t>With the </a:t>
            </a:r>
            <a:r>
              <a:rPr lang="it-IT" sz="3200" dirty="0" err="1" smtClean="0"/>
              <a:t>funtion</a:t>
            </a:r>
            <a:r>
              <a:rPr lang="it-IT" sz="3200" dirty="0" smtClean="0"/>
              <a:t> of booking </a:t>
            </a:r>
            <a:r>
              <a:rPr lang="it-IT" sz="3200" dirty="0" err="1" smtClean="0"/>
              <a:t>battery</a:t>
            </a:r>
            <a:r>
              <a:rPr lang="it-IT" sz="3200" dirty="0" smtClean="0"/>
              <a:t> </a:t>
            </a:r>
            <a:r>
              <a:rPr lang="it-IT" sz="3200" dirty="0" err="1" smtClean="0"/>
              <a:t>function</a:t>
            </a:r>
            <a:endParaRPr lang="it-IT" sz="3200" dirty="0" smtClean="0"/>
          </a:p>
          <a:p>
            <a:r>
              <a:rPr lang="it-IT" sz="3200" dirty="0" err="1" smtClean="0"/>
              <a:t>Exposed</a:t>
            </a:r>
            <a:r>
              <a:rPr lang="it-IT" sz="3200" dirty="0" smtClean="0"/>
              <a:t> by REST Api on HTTP </a:t>
            </a:r>
            <a:r>
              <a:rPr lang="it-IT" sz="3200" dirty="0" err="1" smtClean="0"/>
              <a:t>protocol</a:t>
            </a:r>
            <a:r>
              <a:rPr lang="it-IT" sz="3200" dirty="0" smtClean="0"/>
              <a:t> </a:t>
            </a:r>
          </a:p>
          <a:p>
            <a:r>
              <a:rPr lang="it-IT" sz="3200" dirty="0" smtClean="0"/>
              <a:t>The </a:t>
            </a:r>
            <a:r>
              <a:rPr lang="it-IT" sz="3200" dirty="0" err="1" smtClean="0"/>
              <a:t>instance</a:t>
            </a:r>
            <a:r>
              <a:rPr lang="it-IT" sz="3200" dirty="0" smtClean="0"/>
              <a:t> </a:t>
            </a:r>
            <a:r>
              <a:rPr lang="it-IT" sz="3200" dirty="0" err="1" smtClean="0"/>
              <a:t>will</a:t>
            </a:r>
            <a:r>
              <a:rPr lang="it-IT" sz="3200" dirty="0" smtClean="0"/>
              <a:t> be </a:t>
            </a:r>
            <a:r>
              <a:rPr lang="it-IT" sz="3200" dirty="0" err="1" smtClean="0"/>
              <a:t>listening</a:t>
            </a:r>
            <a:r>
              <a:rPr lang="it-IT" sz="3200" dirty="0" smtClean="0"/>
              <a:t> on </a:t>
            </a:r>
            <a:r>
              <a:rPr lang="it-IT" sz="3200" dirty="0" err="1" smtClean="0"/>
              <a:t>th</a:t>
            </a:r>
            <a:r>
              <a:rPr lang="it-IT" sz="3200" dirty="0" smtClean="0"/>
              <a:t> 7111 http </a:t>
            </a:r>
            <a:r>
              <a:rPr lang="it-IT" sz="3200" dirty="0" err="1" smtClean="0"/>
              <a:t>port</a:t>
            </a:r>
            <a:endParaRPr lang="it-IT" sz="3200" dirty="0" smtClean="0"/>
          </a:p>
          <a:p>
            <a:r>
              <a:rPr lang="it-IT" sz="3200" dirty="0" smtClean="0"/>
              <a:t>With a H2 in </a:t>
            </a:r>
            <a:r>
              <a:rPr lang="it-IT" sz="3200" dirty="0" err="1" smtClean="0"/>
              <a:t>memory</a:t>
            </a:r>
            <a:r>
              <a:rPr lang="it-IT" sz="3200" dirty="0" smtClean="0"/>
              <a:t>(performance / fast </a:t>
            </a:r>
            <a:r>
              <a:rPr lang="it-IT" sz="3200" dirty="0" err="1" smtClean="0"/>
              <a:t>unit</a:t>
            </a:r>
            <a:r>
              <a:rPr lang="it-IT" sz="3200" dirty="0" smtClean="0"/>
              <a:t> test </a:t>
            </a:r>
            <a:r>
              <a:rPr lang="it-IT" sz="3200" dirty="0" err="1" smtClean="0"/>
              <a:t>execution</a:t>
            </a:r>
            <a:r>
              <a:rPr lang="it-IT" sz="3200" dirty="0" smtClean="0"/>
              <a:t>)/</a:t>
            </a:r>
            <a:r>
              <a:rPr lang="it-IT" sz="3200" dirty="0" err="1" smtClean="0"/>
              <a:t>Mysql</a:t>
            </a:r>
            <a:r>
              <a:rPr lang="it-IT" sz="3200" dirty="0" smtClean="0"/>
              <a:t> DATABASE</a:t>
            </a:r>
          </a:p>
          <a:p>
            <a:r>
              <a:rPr lang="it-IT" sz="3200" dirty="0" smtClean="0"/>
              <a:t>DEVELOPMENT / UNIT TEST</a:t>
            </a:r>
          </a:p>
          <a:p>
            <a:r>
              <a:rPr lang="it-IT" sz="3200" dirty="0" smtClean="0"/>
              <a:t>INTEGRATION TEST</a:t>
            </a:r>
          </a:p>
          <a:p>
            <a:r>
              <a:rPr lang="it-IT" sz="3200" dirty="0" smtClean="0"/>
              <a:t>QUALITY ASSURANCE</a:t>
            </a:r>
          </a:p>
          <a:p>
            <a:r>
              <a:rPr lang="it-IT" sz="3200" dirty="0" smtClean="0"/>
              <a:t>PRODUCTION</a:t>
            </a:r>
          </a:p>
          <a:p>
            <a:pPr marL="0" indent="0">
              <a:buNone/>
            </a:pPr>
            <a:endParaRPr lang="it-IT" sz="3200" dirty="0" smtClean="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154" y="923426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300"/>
            <a:ext cx="8050285" cy="2315533"/>
          </a:xfrm>
        </p:spPr>
        <p:txBody>
          <a:bodyPr/>
          <a:lstStyle/>
          <a:p>
            <a:r>
              <a:rPr lang="it-IT" sz="6000" dirty="0" smtClean="0"/>
              <a:t>A </a:t>
            </a:r>
            <a:r>
              <a:rPr lang="it-IT" sz="6000" dirty="0" err="1" smtClean="0"/>
              <a:t>digital</a:t>
            </a:r>
            <a:r>
              <a:rPr lang="it-IT" sz="6000" dirty="0" smtClean="0"/>
              <a:t> </a:t>
            </a:r>
            <a:r>
              <a:rPr lang="it-IT" sz="6000" dirty="0" err="1" smtClean="0"/>
              <a:t>platform</a:t>
            </a:r>
            <a:r>
              <a:rPr lang="it-IT" sz="6000" dirty="0" smtClean="0"/>
              <a:t> for a </a:t>
            </a:r>
            <a:r>
              <a:rPr lang="it-IT" sz="6000" dirty="0" err="1" smtClean="0"/>
              <a:t>sustainable</a:t>
            </a:r>
            <a:r>
              <a:rPr lang="it-IT" sz="6000" dirty="0" smtClean="0"/>
              <a:t> </a:t>
            </a:r>
            <a:r>
              <a:rPr lang="it-IT" sz="6000" dirty="0" err="1" smtClean="0"/>
              <a:t>mobility</a:t>
            </a:r>
            <a:endParaRPr lang="it-IT" sz="60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p:cNvGrpSpPr/>
          <p:nvPr/>
        </p:nvGrpSpPr>
        <p:grpSpPr>
          <a:xfrm>
            <a:off x="-2713655" y="422759"/>
            <a:ext cx="26426935" cy="13780056"/>
            <a:chOff x="-2713655" y="422759"/>
            <a:chExt cx="26426935" cy="13780056"/>
          </a:xfrm>
        </p:grpSpPr>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44" y="4799590"/>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220" y="7909148"/>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205" y="67238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792400"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800" dirty="0" err="1" smtClean="0"/>
              <a:t>These</a:t>
            </a:r>
            <a:r>
              <a:rPr lang="it-IT" sz="2800" dirty="0" smtClean="0"/>
              <a:t> are the </a:t>
            </a:r>
            <a:r>
              <a:rPr lang="it-IT" sz="2800" dirty="0" err="1" smtClean="0"/>
              <a:t>dependency</a:t>
            </a:r>
            <a:r>
              <a:rPr lang="it-IT" sz="2800" dirty="0" smtClean="0"/>
              <a:t> </a:t>
            </a:r>
            <a:r>
              <a:rPr lang="it-IT" sz="2800" dirty="0" err="1" smtClean="0"/>
              <a:t>declared</a:t>
            </a:r>
            <a:r>
              <a:rPr lang="it-IT" sz="2800" dirty="0" smtClean="0"/>
              <a:t> inside the </a:t>
            </a:r>
            <a:r>
              <a:rPr lang="it-IT" sz="2800" dirty="0" err="1" smtClean="0"/>
              <a:t>maven</a:t>
            </a:r>
            <a:r>
              <a:rPr lang="it-IT" sz="2800" dirty="0" smtClean="0"/>
              <a:t> </a:t>
            </a:r>
            <a:r>
              <a:rPr lang="it-IT" sz="2800" dirty="0" err="1" smtClean="0"/>
              <a:t>descriptorBlah</a:t>
            </a:r>
            <a:r>
              <a:rPr lang="it-IT" sz="2800" dirty="0" smtClean="0"/>
              <a:t> </a:t>
            </a:r>
          </a:p>
          <a:p>
            <a:r>
              <a:rPr lang="it-IT" sz="2800" dirty="0" err="1" smtClean="0"/>
              <a:t>Flyway</a:t>
            </a:r>
            <a:r>
              <a:rPr lang="it-IT" sz="2800" dirty="0" smtClean="0"/>
              <a:t> a database </a:t>
            </a:r>
            <a:r>
              <a:rPr lang="it-IT" sz="2800" dirty="0" err="1"/>
              <a:t>migration</a:t>
            </a:r>
            <a:r>
              <a:rPr lang="it-IT" sz="2800" dirty="0"/>
              <a:t> </a:t>
            </a:r>
            <a:r>
              <a:rPr lang="it-IT" sz="2800" dirty="0" err="1"/>
              <a:t>tool</a:t>
            </a:r>
            <a:endParaRPr lang="it-IT" sz="2800" dirty="0" smtClean="0"/>
          </a:p>
          <a:p>
            <a:r>
              <a:rPr lang="it-IT" sz="2800" dirty="0" smtClean="0"/>
              <a:t>Java </a:t>
            </a:r>
            <a:r>
              <a:rPr lang="it-IT" sz="2800" dirty="0" err="1" smtClean="0"/>
              <a:t>connector</a:t>
            </a:r>
            <a:r>
              <a:rPr lang="it-IT" sz="2800" dirty="0" smtClean="0"/>
              <a:t> for </a:t>
            </a:r>
            <a:r>
              <a:rPr lang="it-IT" sz="2800" dirty="0" err="1" smtClean="0"/>
              <a:t>MySQL</a:t>
            </a:r>
            <a:endParaRPr lang="it-IT" sz="2800" dirty="0" smtClean="0"/>
          </a:p>
          <a:p>
            <a:r>
              <a:rPr lang="it-IT" sz="2800" dirty="0" smtClean="0">
                <a:solidFill>
                  <a:srgbClr val="FF0000"/>
                </a:solidFill>
              </a:rPr>
              <a:t>Starter web</a:t>
            </a:r>
            <a:r>
              <a:rPr lang="it-IT" sz="2800" dirty="0" smtClean="0"/>
              <a:t> Spring </a:t>
            </a:r>
            <a:r>
              <a:rPr lang="it-IT" sz="2800" dirty="0" err="1" smtClean="0"/>
              <a:t>Boot</a:t>
            </a:r>
            <a:r>
              <a:rPr lang="it-IT" sz="2800" dirty="0" smtClean="0"/>
              <a:t> </a:t>
            </a:r>
            <a:r>
              <a:rPr lang="it-IT" sz="2800" dirty="0" err="1" smtClean="0"/>
              <a:t>capabilities</a:t>
            </a:r>
            <a:r>
              <a:rPr lang="it-IT" sz="2800" dirty="0" smtClean="0"/>
              <a:t> for web </a:t>
            </a:r>
            <a:r>
              <a:rPr lang="it-IT" sz="2800" dirty="0" err="1" smtClean="0"/>
              <a:t>application</a:t>
            </a:r>
            <a:endParaRPr lang="it-IT" sz="2800" dirty="0" smtClean="0"/>
          </a:p>
          <a:p>
            <a:r>
              <a:rPr lang="it-IT" sz="2800" dirty="0" smtClean="0">
                <a:solidFill>
                  <a:srgbClr val="FF0000"/>
                </a:solidFill>
              </a:rPr>
              <a:t>Data </a:t>
            </a:r>
            <a:r>
              <a:rPr lang="it-IT" sz="2800" dirty="0" err="1" smtClean="0">
                <a:solidFill>
                  <a:srgbClr val="FF0000"/>
                </a:solidFill>
              </a:rPr>
              <a:t>rest</a:t>
            </a:r>
            <a:r>
              <a:rPr lang="it-IT" sz="2800" dirty="0" smtClean="0">
                <a:solidFill>
                  <a:srgbClr val="FF0000"/>
                </a:solidFill>
              </a:rPr>
              <a:t> </a:t>
            </a:r>
            <a:r>
              <a:rPr lang="it-IT" sz="2800" dirty="0"/>
              <a:t>Spring </a:t>
            </a:r>
            <a:r>
              <a:rPr lang="it-IT" sz="2800" dirty="0" err="1"/>
              <a:t>Boot</a:t>
            </a:r>
            <a:r>
              <a:rPr lang="it-IT" sz="2800" dirty="0"/>
              <a:t> </a:t>
            </a:r>
            <a:r>
              <a:rPr lang="it-IT" sz="2800" dirty="0" err="1"/>
              <a:t>capabilities</a:t>
            </a:r>
            <a:r>
              <a:rPr lang="it-IT" sz="2800" dirty="0"/>
              <a:t> for </a:t>
            </a:r>
            <a:r>
              <a:rPr lang="it-IT" sz="2800" dirty="0" err="1" smtClean="0"/>
              <a:t>rest</a:t>
            </a:r>
            <a:r>
              <a:rPr lang="it-IT" sz="2800" dirty="0" smtClean="0"/>
              <a:t> </a:t>
            </a:r>
            <a:r>
              <a:rPr lang="en-US" sz="2800" dirty="0"/>
              <a:t>web services on top of </a:t>
            </a:r>
            <a:r>
              <a:rPr lang="en-US" sz="2800" dirty="0" smtClean="0"/>
              <a:t>data </a:t>
            </a:r>
            <a:r>
              <a:rPr lang="en-US" sz="2800" dirty="0"/>
              <a:t>repositories</a:t>
            </a:r>
            <a:endParaRPr lang="it-IT" sz="2800" dirty="0"/>
          </a:p>
          <a:p>
            <a:r>
              <a:rPr lang="it-IT" sz="2800" dirty="0" smtClean="0">
                <a:solidFill>
                  <a:srgbClr val="FF0000"/>
                </a:solidFill>
              </a:rPr>
              <a:t>Data </a:t>
            </a:r>
            <a:r>
              <a:rPr lang="it-IT" sz="2800" dirty="0" err="1" smtClean="0">
                <a:solidFill>
                  <a:srgbClr val="FF0000"/>
                </a:solidFill>
              </a:rPr>
              <a:t>jpa</a:t>
            </a:r>
            <a:r>
              <a:rPr lang="it-IT" sz="2800" dirty="0" smtClean="0">
                <a:solidFill>
                  <a:srgbClr val="FF0000"/>
                </a:solidFill>
              </a:rPr>
              <a:t> </a:t>
            </a:r>
            <a:r>
              <a:rPr lang="it-IT" sz="2800" dirty="0" smtClean="0"/>
              <a:t>data management </a:t>
            </a:r>
            <a:r>
              <a:rPr lang="it-IT" sz="2800" dirty="0"/>
              <a:t>in a </a:t>
            </a:r>
            <a:r>
              <a:rPr lang="it-IT" sz="2800" dirty="0" err="1"/>
              <a:t>relational</a:t>
            </a:r>
            <a:r>
              <a:rPr lang="it-IT" sz="2800" dirty="0"/>
              <a:t> database</a:t>
            </a:r>
            <a:endParaRPr lang="it-IT" sz="2800" dirty="0" smtClean="0">
              <a:solidFill>
                <a:srgbClr val="FF0000"/>
              </a:solidFill>
            </a:endParaRPr>
          </a:p>
          <a:p>
            <a:r>
              <a:rPr lang="it-IT" sz="2800" dirty="0" smtClean="0"/>
              <a:t>H2 database</a:t>
            </a:r>
          </a:p>
        </p:txBody>
      </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This</a:t>
            </a:r>
            <a:r>
              <a:rPr lang="it-IT" dirty="0" smtClean="0"/>
              <a:t> </a:t>
            </a:r>
            <a:r>
              <a:rPr lang="it-IT" dirty="0" err="1" smtClean="0"/>
              <a:t>is</a:t>
            </a:r>
            <a:r>
              <a:rPr lang="it-IT" dirty="0" smtClean="0"/>
              <a:t> the </a:t>
            </a:r>
            <a:r>
              <a:rPr lang="it-IT" dirty="0" err="1" smtClean="0"/>
              <a:t>implementation</a:t>
            </a:r>
            <a:r>
              <a:rPr lang="it-IT" dirty="0" smtClean="0"/>
              <a:t> of the </a:t>
            </a:r>
            <a:r>
              <a:rPr lang="it-IT" dirty="0" err="1" smtClean="0"/>
              <a:t>main</a:t>
            </a:r>
            <a:r>
              <a:rPr lang="it-IT" dirty="0" smtClean="0"/>
              <a:t> </a:t>
            </a:r>
            <a:r>
              <a:rPr lang="it-IT" dirty="0" err="1" smtClean="0"/>
              <a:t>class</a:t>
            </a:r>
            <a:r>
              <a:rPr lang="it-IT" dirty="0" smtClean="0"/>
              <a:t> inside a Spring </a:t>
            </a:r>
            <a:r>
              <a:rPr lang="it-IT" dirty="0" err="1" smtClean="0"/>
              <a:t>Boot</a:t>
            </a:r>
            <a:r>
              <a:rPr lang="it-IT" dirty="0" smtClean="0"/>
              <a:t> </a:t>
            </a:r>
            <a:r>
              <a:rPr lang="it-IT" dirty="0" err="1" smtClean="0"/>
              <a:t>application</a:t>
            </a:r>
            <a:r>
              <a:rPr lang="it-IT" dirty="0" smtClean="0"/>
              <a:t>.</a:t>
            </a:r>
          </a:p>
          <a:p>
            <a:r>
              <a:rPr lang="it-IT" dirty="0" smtClean="0"/>
              <a:t> </a:t>
            </a:r>
            <a:r>
              <a:rPr lang="it-IT" dirty="0" err="1" smtClean="0"/>
              <a:t>As</a:t>
            </a:r>
            <a:r>
              <a:rPr lang="it-IT" dirty="0" smtClean="0"/>
              <a:t> </a:t>
            </a:r>
            <a:r>
              <a:rPr lang="it-IT" dirty="0" err="1" smtClean="0"/>
              <a:t>we</a:t>
            </a:r>
            <a:r>
              <a:rPr lang="it-IT" dirty="0" smtClean="0"/>
              <a:t> can </a:t>
            </a:r>
            <a:r>
              <a:rPr lang="it-IT" dirty="0" err="1" smtClean="0"/>
              <a:t>see</a:t>
            </a:r>
            <a:r>
              <a:rPr lang="it-IT" dirty="0" smtClean="0"/>
              <a:t> the </a:t>
            </a:r>
            <a:r>
              <a:rPr lang="it-IT" dirty="0" err="1" smtClean="0"/>
              <a:t>declaration</a:t>
            </a:r>
            <a:r>
              <a:rPr lang="it-IT" dirty="0" smtClean="0"/>
              <a:t>  @</a:t>
            </a:r>
            <a:r>
              <a:rPr lang="it-IT" dirty="0" err="1" smtClean="0"/>
              <a:t>SpringBootApplication</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8098044" y="5201816"/>
            <a:ext cx="6047284" cy="5040560"/>
          </a:xfrm>
        </p:spPr>
        <p:txBody>
          <a:bodyPr/>
          <a:lstStyle/>
          <a:p>
            <a:r>
              <a:rPr lang="it-IT" dirty="0" err="1" smtClean="0"/>
              <a:t>Implementationo</a:t>
            </a:r>
            <a:r>
              <a:rPr lang="it-IT" dirty="0" smtClean="0"/>
              <a:t> of the </a:t>
            </a:r>
            <a:r>
              <a:rPr lang="it-IT" dirty="0" err="1" smtClean="0"/>
              <a:t>rest</a:t>
            </a:r>
            <a:r>
              <a:rPr lang="it-IT" dirty="0" smtClean="0"/>
              <a:t> controller</a:t>
            </a:r>
          </a:p>
          <a:p>
            <a:r>
              <a:rPr lang="it-IT" dirty="0" err="1" smtClean="0"/>
              <a:t>Consuming</a:t>
            </a:r>
            <a:r>
              <a:rPr lang="it-IT" dirty="0" smtClean="0"/>
              <a:t> the DAT ACCESS </a:t>
            </a:r>
            <a:r>
              <a:rPr lang="it-IT" dirty="0" err="1" smtClean="0"/>
              <a:t>method</a:t>
            </a:r>
            <a:r>
              <a:rPr lang="it-IT" dirty="0" smtClean="0"/>
              <a:t> made by JPA</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951398" y="4189140"/>
            <a:ext cx="17118618" cy="8217634"/>
          </a:xfrm>
          <a:prstGeom prst="rect">
            <a:avLst/>
          </a:prstGeom>
          <a:noFill/>
        </p:spPr>
        <p:txBody>
          <a:bodyPr wrap="square" rtlCol="0">
            <a:spAutoFit/>
          </a:bodyPr>
          <a:lstStyle/>
          <a:p>
            <a:r>
              <a:rPr lang="it-IT" sz="2400" dirty="0">
                <a:latin typeface="Consolas"/>
              </a:rPr>
              <a:t>@</a:t>
            </a:r>
            <a:r>
              <a:rPr lang="it-IT" sz="2400" dirty="0" err="1">
                <a:latin typeface="Consolas"/>
              </a:rPr>
              <a:t>RestController</a:t>
            </a: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 "/</a:t>
            </a:r>
            <a:r>
              <a:rPr lang="it-IT" sz="2400" dirty="0" err="1">
                <a:latin typeface="Consolas"/>
              </a:rPr>
              <a:t>bookABattery</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BookABatteryController</a:t>
            </a:r>
            <a:r>
              <a:rPr lang="it-IT" sz="2400" dirty="0">
                <a:latin typeface="Consolas"/>
              </a:rPr>
              <a:t> { </a:t>
            </a:r>
            <a:br>
              <a:rPr lang="it-IT" sz="2400" dirty="0">
                <a:latin typeface="Consolas"/>
              </a:rPr>
            </a:br>
            <a:endParaRPr lang="it-IT" sz="2400" dirty="0" smtClean="0">
              <a:latin typeface="Consolas"/>
            </a:endParaRPr>
          </a:p>
          <a:p>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solidFill>
                  <a:srgbClr val="0000FF"/>
                </a:solidFill>
                <a:latin typeface="Consolas"/>
              </a:rPr>
              <a:t>final</a:t>
            </a:r>
            <a:r>
              <a:rPr lang="it-IT" sz="2400" dirty="0">
                <a:latin typeface="Consolas"/>
              </a:rPr>
              <a:t> </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err="1">
                <a:latin typeface="Consolas"/>
              </a:rPr>
              <a:t>BookABatteryController</a:t>
            </a:r>
            <a:r>
              <a:rPr lang="it-IT" sz="2400" dirty="0">
                <a:latin typeface="Consolas"/>
              </a:rPr>
              <a:t>(</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this</a:t>
            </a:r>
            <a:r>
              <a:rPr lang="it-IT" sz="2400" dirty="0" err="1">
                <a:latin typeface="Consolas"/>
              </a:rPr>
              <a:t>.prenotazioniRepository</a:t>
            </a:r>
            <a:r>
              <a:rPr lang="it-IT" sz="2400" dirty="0">
                <a:latin typeface="Consolas"/>
              </a:rPr>
              <a:t> = </a:t>
            </a:r>
            <a:r>
              <a:rPr lang="it-IT" sz="2400" dirty="0" err="1">
                <a:latin typeface="Consolas"/>
              </a:rPr>
              <a:t>prenotazioniRepository</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a:t>
            </a:r>
            <a:r>
              <a:rPr lang="it-IT" sz="2400" dirty="0" err="1">
                <a:latin typeface="Consolas"/>
              </a:rPr>
              <a:t>addBooking</a:t>
            </a:r>
            <a:r>
              <a:rPr lang="it-IT" sz="2400" dirty="0">
                <a:latin typeface="Consolas"/>
              </a:rPr>
              <a:t>/{stazione}/{batteria}/{citta}/{latitudine}/{longitudine}") </a:t>
            </a:r>
            <a:br>
              <a:rPr lang="it-IT" sz="2400" dirty="0">
                <a:latin typeface="Consolas"/>
              </a:rPr>
            </a:br>
            <a:r>
              <a:rPr lang="it-IT" sz="2400" dirty="0">
                <a:solidFill>
                  <a:srgbClr val="0000FF"/>
                </a:solidFill>
                <a:latin typeface="Consolas"/>
              </a:rPr>
              <a:t>public</a:t>
            </a:r>
            <a:r>
              <a:rPr lang="it-IT" sz="2400" dirty="0">
                <a:latin typeface="Consolas"/>
              </a:rPr>
              <a:t> Booking </a:t>
            </a:r>
            <a:r>
              <a:rPr lang="it-IT" sz="2400" dirty="0" err="1">
                <a:latin typeface="Consolas"/>
              </a:rPr>
              <a:t>addBook</a:t>
            </a:r>
            <a:r>
              <a:rPr lang="it-IT" sz="2400" dirty="0">
                <a:latin typeface="Consolas"/>
              </a:rPr>
              <a:t>(@</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stazione,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batteria,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citta ,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latitudine, </a:t>
            </a:r>
            <a:endParaRPr lang="it-IT" sz="2400" dirty="0" smtClean="0">
              <a:latin typeface="Consolas"/>
            </a:endParaRPr>
          </a:p>
          <a:p>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longitudine) { </a:t>
            </a:r>
            <a:br>
              <a:rPr lang="it-IT" sz="2400" dirty="0">
                <a:latin typeface="Consolas"/>
              </a:rPr>
            </a:br>
            <a:r>
              <a:rPr lang="it-IT" sz="2400" dirty="0">
                <a:latin typeface="Consolas"/>
              </a:rPr>
              <a:t/>
            </a:r>
            <a:br>
              <a:rPr lang="it-IT" sz="2400" dirty="0">
                <a:latin typeface="Consolas"/>
              </a:rPr>
            </a:br>
            <a:r>
              <a:rPr lang="it-IT" sz="2400" dirty="0">
                <a:latin typeface="Consolas"/>
              </a:rPr>
              <a:t>Booking </a:t>
            </a:r>
            <a:r>
              <a:rPr lang="it-IT" sz="2400" dirty="0" err="1">
                <a:latin typeface="Consolas"/>
              </a:rPr>
              <a:t>prenotaBatteria</a:t>
            </a:r>
            <a:r>
              <a:rPr lang="it-IT" sz="2400" dirty="0">
                <a:latin typeface="Consolas"/>
              </a:rPr>
              <a:t> = </a:t>
            </a:r>
            <a:r>
              <a:rPr lang="it-IT" sz="2400" dirty="0">
                <a:solidFill>
                  <a:srgbClr val="0000FF"/>
                </a:solidFill>
                <a:latin typeface="Consolas"/>
              </a:rPr>
              <a:t>new</a:t>
            </a:r>
            <a:r>
              <a:rPr lang="it-IT" sz="2400" dirty="0">
                <a:latin typeface="Consolas"/>
              </a:rPr>
              <a:t> Booking(stazione + </a:t>
            </a:r>
            <a:r>
              <a:rPr lang="it-IT" sz="2400" dirty="0" err="1">
                <a:latin typeface="Consolas"/>
              </a:rPr>
              <a:t>batteria,stazione,citta,Double.valueOf</a:t>
            </a:r>
            <a:r>
              <a:rPr lang="it-IT" sz="2400" dirty="0">
                <a:latin typeface="Consolas"/>
              </a:rPr>
              <a:t>(latitudine),</a:t>
            </a:r>
            <a:r>
              <a:rPr lang="it-IT" sz="2400" dirty="0" err="1">
                <a:latin typeface="Consolas"/>
              </a:rPr>
              <a:t>Double.valueOf</a:t>
            </a:r>
            <a:r>
              <a:rPr lang="it-IT" sz="2400" dirty="0">
                <a:latin typeface="Consolas"/>
              </a:rPr>
              <a:t>(longitudine)); </a:t>
            </a:r>
            <a:br>
              <a:rPr lang="it-IT" sz="2400" dirty="0">
                <a:latin typeface="Consolas"/>
              </a:rPr>
            </a:br>
            <a:r>
              <a:rPr lang="it-IT" sz="2400" dirty="0">
                <a:latin typeface="Consolas"/>
              </a:rPr>
              <a:t/>
            </a:r>
            <a:br>
              <a:rPr lang="it-IT" sz="2400" dirty="0">
                <a:latin typeface="Consolas"/>
              </a:rPr>
            </a:br>
            <a:r>
              <a:rPr lang="it-IT" sz="2400" dirty="0" err="1">
                <a:latin typeface="Consolas"/>
              </a:rPr>
              <a:t>prenotazioniRepository.saveAndFlush</a:t>
            </a:r>
            <a:r>
              <a:rPr lang="it-IT" sz="2400" dirty="0">
                <a:latin typeface="Consolas"/>
              </a:rPr>
              <a:t>(</a:t>
            </a:r>
            <a:r>
              <a:rPr lang="it-IT" sz="2400" dirty="0" err="1">
                <a:latin typeface="Consolas"/>
              </a:rPr>
              <a:t>prenotaBatteria</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prenotaBatteria</a:t>
            </a:r>
            <a:r>
              <a:rPr lang="it-IT" sz="2400" dirty="0" smtClean="0">
                <a:latin typeface="Consolas"/>
              </a:rPr>
              <a:t>;} </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42657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503940"/>
            <a:ext cx="23114568" cy="2739211"/>
          </a:xfrm>
          <a:prstGeom prst="rect">
            <a:avLst/>
          </a:prstGeom>
          <a:noFill/>
        </p:spPr>
        <p:txBody>
          <a:bodyPr wrap="square" rtlCol="0">
            <a:spAutoFit/>
          </a:bodyPr>
          <a:lstStyle/>
          <a:p>
            <a:r>
              <a:rPr lang="it-IT" sz="2400" dirty="0" smtClean="0"/>
              <a:t>spring.datasource.url=</a:t>
            </a:r>
            <a:r>
              <a:rPr lang="it-IT" sz="2400" b="1" dirty="0" smtClean="0"/>
              <a:t>jdbc:h2:mem:db;DB_CLOSE_DELAY</a:t>
            </a:r>
            <a:r>
              <a:rPr lang="it-IT" sz="2400" b="1" dirty="0"/>
              <a:t>=-1;DB_CLOSE_ON_EXIT=FALSE;MODE=</a:t>
            </a:r>
            <a:r>
              <a:rPr lang="it-IT" sz="2400" b="1" dirty="0" err="1"/>
              <a:t>MySQL;INIT</a:t>
            </a:r>
            <a:r>
              <a:rPr lang="it-IT" sz="2400" b="1"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sp>
        <p:nvSpPr>
          <p:cNvPr id="3" name="Segnaposto contenuto 2"/>
          <p:cNvSpPr>
            <a:spLocks noGrp="1"/>
          </p:cNvSpPr>
          <p:nvPr>
            <p:ph idx="1"/>
          </p:nvPr>
        </p:nvSpPr>
        <p:spPr>
          <a:xfrm>
            <a:off x="12552040" y="5162586"/>
            <a:ext cx="10225136" cy="6663966"/>
          </a:xfrm>
        </p:spPr>
        <p:txBody>
          <a:bodyPr/>
          <a:lstStyle/>
          <a:p>
            <a:r>
              <a:rPr lang="it-IT" dirty="0" err="1" smtClean="0"/>
              <a:t>Declarative</a:t>
            </a:r>
            <a:r>
              <a:rPr lang="it-IT" dirty="0" smtClean="0"/>
              <a:t> </a:t>
            </a:r>
            <a:r>
              <a:rPr lang="it-IT" dirty="0" err="1" smtClean="0"/>
              <a:t>approach</a:t>
            </a:r>
            <a:r>
              <a:rPr lang="it-IT" dirty="0" smtClean="0"/>
              <a:t> in </a:t>
            </a:r>
            <a:r>
              <a:rPr lang="it-IT" dirty="0" err="1" smtClean="0"/>
              <a:t>defining</a:t>
            </a:r>
            <a:r>
              <a:rPr lang="it-IT" dirty="0" smtClean="0"/>
              <a:t> the binding the database</a:t>
            </a:r>
          </a:p>
          <a:p>
            <a:r>
              <a:rPr lang="it-IT" dirty="0" smtClean="0"/>
              <a:t>With </a:t>
            </a:r>
            <a:r>
              <a:rPr lang="it-IT" dirty="0" err="1" smtClean="0"/>
              <a:t>specilized</a:t>
            </a:r>
            <a:r>
              <a:rPr lang="it-IT" dirty="0" smtClean="0"/>
              <a:t> </a:t>
            </a:r>
            <a:r>
              <a:rPr lang="it-IT" dirty="0" err="1" smtClean="0"/>
              <a:t>properties</a:t>
            </a:r>
            <a:r>
              <a:rPr lang="it-IT" dirty="0" smtClean="0"/>
              <a:t> file for H2 and </a:t>
            </a:r>
            <a:r>
              <a:rPr lang="it-IT" dirty="0" err="1" smtClean="0"/>
              <a:t>MySql</a:t>
            </a:r>
            <a:r>
              <a:rPr lang="it-IT" dirty="0" smtClean="0"/>
              <a:t> </a:t>
            </a:r>
          </a:p>
          <a:p>
            <a:r>
              <a:rPr lang="it-IT" dirty="0" err="1" smtClean="0"/>
              <a:t>Two</a:t>
            </a:r>
            <a:r>
              <a:rPr lang="it-IT" dirty="0" smtClean="0"/>
              <a:t> data source URL</a:t>
            </a:r>
          </a:p>
          <a:p>
            <a:pPr marL="0" indent="0">
              <a:buNone/>
            </a:pPr>
            <a:endParaRPr lang="it-IT" dirty="0" smtClean="0"/>
          </a:p>
          <a:p>
            <a:r>
              <a:rPr lang="it-IT" dirty="0" smtClean="0"/>
              <a:t>The </a:t>
            </a:r>
            <a:r>
              <a:rPr lang="it-IT" dirty="0" err="1" smtClean="0"/>
              <a:t>user</a:t>
            </a:r>
            <a:r>
              <a:rPr lang="it-IT" dirty="0" smtClean="0"/>
              <a:t> </a:t>
            </a:r>
            <a:r>
              <a:rPr lang="it-IT" dirty="0" err="1" smtClean="0"/>
              <a:t>granted</a:t>
            </a:r>
            <a:r>
              <a:rPr lang="it-IT" dirty="0" smtClean="0"/>
              <a:t> to </a:t>
            </a:r>
            <a:r>
              <a:rPr lang="it-IT" dirty="0" err="1" smtClean="0"/>
              <a:t>read</a:t>
            </a:r>
            <a:r>
              <a:rPr lang="it-IT" dirty="0" smtClean="0"/>
              <a:t>/</a:t>
            </a:r>
            <a:r>
              <a:rPr lang="it-IT" dirty="0" err="1" smtClean="0"/>
              <a:t>write</a:t>
            </a:r>
            <a:r>
              <a:rPr lang="it-IT" dirty="0" smtClean="0"/>
              <a:t> </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20" y="68915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7151539" y="6283177"/>
            <a:ext cx="6489733" cy="5183335"/>
          </a:xfrm>
        </p:spPr>
        <p:txBody>
          <a:bodyPr/>
          <a:lstStyle/>
          <a:p>
            <a:r>
              <a:rPr lang="it-IT" dirty="0" smtClean="0"/>
              <a:t>Startup </a:t>
            </a:r>
            <a:r>
              <a:rPr lang="it-IT" dirty="0" err="1" smtClean="0"/>
              <a:t>evidences</a:t>
            </a:r>
            <a:r>
              <a:rPr lang="it-IT" dirty="0" smtClean="0"/>
              <a:t> of </a:t>
            </a:r>
            <a:r>
              <a:rPr lang="it-IT" dirty="0" err="1" smtClean="0"/>
              <a:t>Flyway</a:t>
            </a:r>
            <a:endParaRPr lang="it-IT" dirty="0" smtClean="0"/>
          </a:p>
          <a:p>
            <a:pPr marL="0" indent="0">
              <a:buNone/>
            </a:pP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15221122" cy="9694962"/>
          </a:xfrm>
          <a:prstGeom prst="rect">
            <a:avLst/>
          </a:prstGeom>
          <a:noFill/>
        </p:spPr>
        <p:txBody>
          <a:bodyPr wrap="square" rtlCol="0">
            <a:spAutoFit/>
          </a:bodyPr>
          <a:lstStyle/>
          <a:p>
            <a:r>
              <a:rPr lang="it-IT" sz="2400" dirty="0">
                <a:latin typeface="Consolas"/>
              </a:rPr>
              <a:t> ____          _            __ _ _</a:t>
            </a:r>
          </a:p>
          <a:p>
            <a:r>
              <a:rPr lang="it-IT" sz="2400" dirty="0">
                <a:latin typeface="Consolas"/>
              </a:rPr>
              <a:t> /\\ / ___'_ __ _ _(_)_ __  __ _ \ \ \ \</a:t>
            </a:r>
          </a:p>
          <a:p>
            <a:r>
              <a:rPr lang="it-IT" sz="2400" dirty="0">
                <a:latin typeface="Consolas"/>
              </a:rPr>
              <a:t>( ( )\___ | '_ | '_| | '_ \/ _` | \ \ \ \</a:t>
            </a:r>
          </a:p>
          <a:p>
            <a:r>
              <a:rPr lang="it-IT" sz="2400" dirty="0">
                <a:latin typeface="Consolas"/>
              </a:rPr>
              <a:t> \\/  ___)| |_)| | | | | || (_| |  ) ) ) )</a:t>
            </a:r>
          </a:p>
          <a:p>
            <a:r>
              <a:rPr lang="it-IT" sz="2400" dirty="0">
                <a:latin typeface="Consolas"/>
              </a:rPr>
              <a:t>  '  |____| .__|_| |_|_| |_\__, | / / / /</a:t>
            </a:r>
          </a:p>
          <a:p>
            <a:r>
              <a:rPr lang="it-IT" sz="2400" dirty="0">
                <a:latin typeface="Consolas"/>
              </a:rPr>
              <a:t> =========|_|==============|___/=/_/_/_/</a:t>
            </a:r>
          </a:p>
          <a:p>
            <a:r>
              <a:rPr lang="it-IT" sz="2400" dirty="0">
                <a:latin typeface="Consolas"/>
              </a:rPr>
              <a:t> :: Spring </a:t>
            </a:r>
            <a:r>
              <a:rPr lang="it-IT" sz="2400" dirty="0" err="1">
                <a:latin typeface="Consolas"/>
              </a:rPr>
              <a:t>Boot</a:t>
            </a:r>
            <a:r>
              <a:rPr lang="it-IT" sz="2400" dirty="0">
                <a:latin typeface="Consolas"/>
              </a:rPr>
              <a:t> ::        (v1.3.0.RELEASE)</a:t>
            </a:r>
          </a:p>
          <a:p>
            <a:endParaRPr lang="it-IT" sz="2400" dirty="0">
              <a:latin typeface="Consolas"/>
            </a:endParaRPr>
          </a:p>
          <a:p>
            <a:r>
              <a:rPr lang="it-IT" sz="2400" dirty="0" err="1">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1 - </a:t>
            </a:r>
            <a:r>
              <a:rPr lang="it-IT" sz="2400" dirty="0" err="1">
                <a:latin typeface="Consolas"/>
              </a:rPr>
              <a:t>usersDDL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2 - </a:t>
            </a:r>
            <a:r>
              <a:rPr lang="it-IT" sz="2400" dirty="0" err="1">
                <a:latin typeface="Consolas"/>
              </a:rPr>
              <a:t>batteryInventoryDDL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3 - </a:t>
            </a:r>
            <a:r>
              <a:rPr lang="it-IT" sz="2400" dirty="0" err="1">
                <a:latin typeface="Consolas"/>
              </a:rPr>
              <a:t>usersDML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4 - </a:t>
            </a:r>
            <a:r>
              <a:rPr lang="it-IT" sz="2400" dirty="0" err="1">
                <a:latin typeface="Consolas"/>
              </a:rPr>
              <a:t>batteryInventoryDML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5 - </a:t>
            </a:r>
            <a:r>
              <a:rPr lang="it-IT" sz="2400" dirty="0" err="1">
                <a:latin typeface="Consolas"/>
              </a:rPr>
              <a:t>stationAddressDDL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6 - </a:t>
            </a:r>
            <a:r>
              <a:rPr lang="it-IT" sz="2400" dirty="0" err="1">
                <a:latin typeface="Consolas"/>
              </a:rPr>
              <a:t>stationAddressDML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7 - </a:t>
            </a:r>
            <a:r>
              <a:rPr lang="it-IT" sz="2400" dirty="0" err="1">
                <a:latin typeface="Consolas"/>
              </a:rPr>
              <a:t>bookingInfoDDL</a:t>
            </a:r>
            <a:endParaRPr lang="it-IT" sz="2400" dirty="0">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1997043"/>
            <a:ext cx="4026768" cy="283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605009" cy="3960440"/>
          </a:xfrm>
        </p:spPr>
        <p:txBody>
          <a:bodyPr/>
          <a:lstStyle/>
          <a:p>
            <a:r>
              <a:rPr lang="it-IT" dirty="0" smtClean="0"/>
              <a:t>Log </a:t>
            </a:r>
            <a:r>
              <a:rPr lang="it-IT" dirty="0" err="1" smtClean="0"/>
              <a:t>evidence</a:t>
            </a:r>
            <a:r>
              <a:rPr lang="it-IT" dirty="0" smtClean="0"/>
              <a:t> of </a:t>
            </a:r>
            <a:r>
              <a:rPr lang="it-IT" dirty="0" err="1" smtClean="0"/>
              <a:t>rest</a:t>
            </a:r>
            <a:r>
              <a:rPr lang="it-IT" dirty="0" smtClean="0"/>
              <a:t> </a:t>
            </a:r>
            <a:r>
              <a:rPr lang="it-IT" dirty="0" err="1" smtClean="0"/>
              <a:t>methods</a:t>
            </a:r>
            <a:r>
              <a:rPr lang="it-IT" dirty="0" smtClean="0"/>
              <a:t> </a:t>
            </a:r>
            <a:r>
              <a:rPr lang="it-IT" dirty="0" err="1" smtClean="0"/>
              <a:t>mappings</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821682" y="3518942"/>
            <a:ext cx="15965188" cy="4524315"/>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/list]</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a:t>
            </a:r>
            <a:r>
              <a:rPr lang="it-IT" sz="2400" b="1" dirty="0" err="1">
                <a:latin typeface="Consolas"/>
              </a:rPr>
              <a:t>addBooking</a:t>
            </a:r>
            <a:r>
              <a:rPr lang="it-IT" sz="2400" b="1" dirty="0" smtClean="0">
                <a:latin typeface="Consolas"/>
              </a:rPr>
              <a:t>/{</a:t>
            </a:r>
            <a:r>
              <a:rPr lang="it-IT" sz="2400" b="1" dirty="0">
                <a:latin typeface="Consolas"/>
              </a:rPr>
              <a:t>stazione}/{batteria}/{citta}/{latitudine}/{longitudine</a:t>
            </a:r>
            <a:r>
              <a:rPr lang="it-IT" sz="2400" b="1" dirty="0" smtClean="0">
                <a:latin typeface="Consolas"/>
              </a:rPr>
              <a:t>}</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findNearestStation</a:t>
            </a:r>
            <a:r>
              <a:rPr lang="it-IT" sz="2400" b="1" dirty="0">
                <a:latin typeface="Consolas"/>
              </a:rPr>
              <a:t>/{latitudine}/{longitudine}/{distanza}</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605009" cy="4808845"/>
          </a:xfrm>
        </p:spPr>
        <p:txBody>
          <a:bodyPr/>
          <a:lstStyle/>
          <a:p>
            <a:r>
              <a:rPr lang="it-IT" dirty="0" smtClean="0"/>
              <a:t>Log </a:t>
            </a:r>
            <a:r>
              <a:rPr lang="it-IT" dirty="0" err="1" smtClean="0"/>
              <a:t>evidences</a:t>
            </a:r>
            <a:r>
              <a:rPr lang="it-IT" dirty="0" smtClean="0"/>
              <a:t> of: </a:t>
            </a:r>
          </a:p>
          <a:p>
            <a:pPr lvl="1"/>
            <a:r>
              <a:rPr lang="it-IT" dirty="0" err="1" smtClean="0"/>
              <a:t>Rest</a:t>
            </a:r>
            <a:r>
              <a:rPr lang="it-IT" dirty="0" smtClean="0"/>
              <a:t> </a:t>
            </a:r>
            <a:r>
              <a:rPr lang="it-IT" dirty="0" err="1" smtClean="0"/>
              <a:t>enivornment</a:t>
            </a:r>
            <a:r>
              <a:rPr lang="it-IT" dirty="0" smtClean="0"/>
              <a:t> end-</a:t>
            </a:r>
            <a:r>
              <a:rPr lang="it-IT" dirty="0" err="1" smtClean="0"/>
              <a:t>points</a:t>
            </a:r>
            <a:r>
              <a:rPr lang="it-IT" dirty="0" smtClean="0"/>
              <a:t> </a:t>
            </a:r>
            <a:r>
              <a:rPr lang="it-IT" strike="sngStrike" dirty="0" smtClean="0"/>
              <a:t>for information </a:t>
            </a:r>
            <a:r>
              <a:rPr lang="it-IT" strike="sngStrike" dirty="0" err="1" smtClean="0"/>
              <a:t>purpouse</a:t>
            </a:r>
            <a:endParaRPr lang="it-IT" strike="sngStrike" dirty="0" smtClean="0"/>
          </a:p>
          <a:p>
            <a:pPr lvl="1"/>
            <a:r>
              <a:rPr lang="it-IT" dirty="0" err="1" smtClean="0"/>
              <a:t>Correct</a:t>
            </a:r>
            <a:r>
              <a:rPr lang="it-IT" dirty="0" smtClean="0"/>
              <a:t> start up of the web container </a:t>
            </a:r>
          </a:p>
          <a:p>
            <a:pPr lvl="1"/>
            <a:r>
              <a:rPr lang="it-IT" dirty="0" smtClean="0"/>
              <a:t>Database URL </a:t>
            </a:r>
            <a:r>
              <a:rPr lang="it-IT" dirty="0" err="1" smtClean="0"/>
              <a:t>resolution</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16129792" cy="10433625"/>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b="1" dirty="0">
              <a:latin typeface="Consolas"/>
            </a:endParaRPr>
          </a:p>
          <a:p>
            <a:endParaRPr lang="it-IT" sz="2400" dirty="0">
              <a:latin typeface="Consolas"/>
            </a:endParaRPr>
          </a:p>
          <a:p>
            <a:r>
              <a:rPr lang="it-IT" sz="2400" dirty="0" smtClean="0">
                <a:latin typeface="Consolas"/>
              </a:rPr>
              <a:t>  	</a:t>
            </a:r>
            <a:r>
              <a:rPr lang="it-IT" sz="2400" b="1" dirty="0" err="1" smtClean="0">
                <a:latin typeface="Consolas"/>
              </a:rPr>
              <a:t>cloud.services.mySqlBackingServices.connection.jdbcurl</a:t>
            </a:r>
            <a:r>
              <a:rPr lang="it-IT" sz="2400" dirty="0" smtClean="0">
                <a:latin typeface="Consolas"/>
              </a:rPr>
              <a:t> </a:t>
            </a:r>
            <a:r>
              <a:rPr lang="it-IT" sz="2400" dirty="0">
                <a:latin typeface="Consolas"/>
              </a:rPr>
              <a:t>JDBC URL= </a:t>
            </a:r>
            <a:r>
              <a:rPr lang="it-IT" sz="2400" b="1" dirty="0" smtClean="0">
                <a:latin typeface="Consolas"/>
              </a:rPr>
              <a:t>NOT IN A CLOUD ENV</a:t>
            </a:r>
            <a:endParaRPr lang="it-IT" sz="2400" b="1" dirty="0">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latin typeface="Consolas"/>
              </a:rPr>
              <a:t>DATASOURCE </a:t>
            </a:r>
            <a:r>
              <a:rPr lang="it-IT" sz="2400" b="1" dirty="0">
                <a:latin typeface="Consolas"/>
              </a:rPr>
              <a:t>URL=</a:t>
            </a:r>
            <a:r>
              <a:rPr lang="it-IT" sz="2400" b="1" dirty="0" err="1">
                <a:latin typeface="Consolas"/>
              </a:rPr>
              <a:t>jdbc:mysql</a:t>
            </a:r>
            <a:r>
              <a:rPr lang="it-IT" sz="2400" b="1" dirty="0">
                <a:latin typeface="Consolas"/>
              </a:rPr>
              <a:t>://</a:t>
            </a:r>
            <a:r>
              <a:rPr lang="it-IT" sz="2400" b="1" dirty="0" err="1">
                <a:latin typeface="Consolas"/>
              </a:rPr>
              <a:t>localhost</a:t>
            </a:r>
            <a:r>
              <a:rPr lang="it-IT" sz="2400" b="1" dirty="0">
                <a:latin typeface="Consolas"/>
              </a:rPr>
              <a:t>/</a:t>
            </a:r>
            <a:r>
              <a:rPr lang="it-IT" sz="2400" b="1" dirty="0" err="1">
                <a:latin typeface="Consolas"/>
              </a:rPr>
              <a:t>bookabattery_db_pws</a:t>
            </a:r>
            <a:r>
              <a:rPr lang="it-IT" sz="2400" dirty="0" smtClean="0">
                <a:latin typeface="Consolas"/>
              </a:rPr>
              <a:t>.</a:t>
            </a:r>
          </a:p>
          <a:p>
            <a:endParaRPr lang="it-IT" sz="2400" dirty="0">
              <a:latin typeface="Consolas"/>
            </a:endParaRP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9" name="Freccia in giù 8"/>
          <p:cNvSpPr/>
          <p:nvPr/>
        </p:nvSpPr>
        <p:spPr bwMode="auto">
          <a:xfrm rot="5400000">
            <a:off x="23871468" y="4475988"/>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4396619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2640" y="2148996"/>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o 8"/>
          <p:cNvGrpSpPr/>
          <p:nvPr/>
        </p:nvGrpSpPr>
        <p:grpSpPr>
          <a:xfrm>
            <a:off x="1246784" y="135227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1" name="AutoShape 2" descr="Risultati immagini per doc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552" y="2570526"/>
            <a:ext cx="36766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Risultati immagini pe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275" y="1158910"/>
            <a:ext cx="4601109" cy="15857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11"/>
          <p:cNvGrpSpPr/>
          <p:nvPr/>
        </p:nvGrpSpPr>
        <p:grpSpPr>
          <a:xfrm>
            <a:off x="672134" y="4839109"/>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375498" y="5380447"/>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2" name="Gruppo 41"/>
          <p:cNvGrpSpPr/>
          <p:nvPr/>
        </p:nvGrpSpPr>
        <p:grpSpPr>
          <a:xfrm>
            <a:off x="8951640" y="4830482"/>
            <a:ext cx="6839346" cy="3528392"/>
            <a:chOff x="672134" y="4839109"/>
            <a:chExt cx="6839346" cy="3528392"/>
          </a:xfrm>
        </p:grpSpPr>
        <p:sp>
          <p:nvSpPr>
            <p:cNvPr id="43"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919742" y="6449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9" name="Connettore 4 38"/>
          <p:cNvCxnSpPr>
            <a:stCxn id="32" idx="2"/>
            <a:endCxn id="43" idx="2"/>
          </p:cNvCxnSpPr>
          <p:nvPr/>
        </p:nvCxnSpPr>
        <p:spPr bwMode="auto">
          <a:xfrm rot="5400000" flipH="1" flipV="1">
            <a:off x="8227246" y="4223435"/>
            <a:ext cx="8627" cy="8279506"/>
          </a:xfrm>
          <a:prstGeom prst="bentConnector3">
            <a:avLst>
              <a:gd name="adj1" fmla="val -22744314"/>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Fumetto 4 47"/>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0108061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buFont typeface="Arial" pitchFamily="34" charset="0"/>
              <a:buChar char="•"/>
            </a:pPr>
            <a:r>
              <a:rPr lang="en-US" sz="4400" dirty="0" smtClean="0"/>
              <a:t>Each </a:t>
            </a:r>
            <a:r>
              <a:rPr lang="en-US" sz="4400" dirty="0"/>
              <a:t>driver </a:t>
            </a:r>
            <a:r>
              <a:rPr lang="en-US" sz="4400" dirty="0" smtClean="0"/>
              <a:t>according </a:t>
            </a:r>
            <a:r>
              <a:rPr lang="en-US" sz="4400" dirty="0"/>
              <a:t>to his delivery </a:t>
            </a:r>
            <a:r>
              <a:rPr lang="en-US" sz="4400" dirty="0" smtClean="0"/>
              <a:t>plan, every morning will schedule the </a:t>
            </a:r>
            <a:r>
              <a:rPr lang="en-US" sz="4400" dirty="0"/>
              <a:t>expected </a:t>
            </a:r>
            <a:r>
              <a:rPr lang="en-US" sz="4400" dirty="0" smtClean="0"/>
              <a:t>pit stops for battery substitution </a:t>
            </a:r>
            <a:r>
              <a:rPr lang="en-US" sz="4400" dirty="0"/>
              <a:t>that will reasonably occur during </a:t>
            </a:r>
            <a:r>
              <a:rPr lang="en-US" sz="4400" dirty="0" smtClean="0"/>
              <a:t>the </a:t>
            </a:r>
            <a:r>
              <a:rPr lang="en-US" sz="4400" dirty="0"/>
              <a:t>day. By means of a mobile application </a:t>
            </a:r>
            <a:r>
              <a:rPr lang="en-US" sz="4400" dirty="0" smtClean="0"/>
              <a:t>(or web </a:t>
            </a:r>
            <a:r>
              <a:rPr lang="en-US" sz="4400" dirty="0"/>
              <a:t>application) he will book one or more </a:t>
            </a:r>
            <a:r>
              <a:rPr lang="en-US" sz="4400" dirty="0" smtClean="0"/>
              <a:t>fresh or charged batteries </a:t>
            </a:r>
            <a:r>
              <a:rPr lang="en-US" sz="4400" dirty="0"/>
              <a:t>supplied by the stations distributed in the city.</a:t>
            </a:r>
            <a:endParaRPr lang="it-IT" sz="4400" dirty="0"/>
          </a:p>
          <a:p>
            <a:pPr lvl="1" eaLnBrk="1" hangingPunct="1">
              <a:buFont typeface="Arial" pitchFamily="34" charset="0"/>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Arial" pitchFamily="34" charset="0"/>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buFont typeface="Arial" pitchFamily="34" charset="0"/>
              <a:buChar char="•"/>
            </a:pPr>
            <a:endParaRPr lang="it-IT" sz="4400"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6" y="1882539"/>
            <a:ext cx="14786100" cy="1183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err="1" smtClean="0"/>
              <a:t>Overview</a:t>
            </a:r>
            <a:r>
              <a:rPr lang="it-IT" sz="2400" dirty="0" smtClean="0"/>
              <a:t> of </a:t>
            </a:r>
            <a:r>
              <a:rPr lang="it-IT" sz="2400" dirty="0" err="1" smtClean="0"/>
              <a:t>this</a:t>
            </a:r>
            <a:r>
              <a:rPr lang="it-IT" sz="2400" dirty="0" smtClean="0"/>
              <a:t> </a:t>
            </a:r>
            <a:r>
              <a:rPr lang="it-IT" sz="2400" dirty="0" err="1" smtClean="0"/>
              <a:t>phase</a:t>
            </a:r>
            <a:endParaRPr lang="it-IT" sz="2400" dirty="0" smtClean="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35676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2800" dirty="0" err="1" smtClean="0"/>
              <a:t>Docker</a:t>
            </a:r>
            <a:r>
              <a:rPr lang="en-US" sz="2800" dirty="0" smtClean="0"/>
              <a:t> </a:t>
            </a:r>
            <a:r>
              <a:rPr lang="en-US" sz="2800" dirty="0"/>
              <a:t>is a </a:t>
            </a:r>
            <a:r>
              <a:rPr lang="en-US" sz="2800" dirty="0" smtClean="0"/>
              <a:t>way </a:t>
            </a:r>
            <a:r>
              <a:rPr lang="en-US" sz="2800" dirty="0"/>
              <a:t>to containerize </a:t>
            </a:r>
            <a:r>
              <a:rPr lang="en-US" sz="2800" dirty="0" smtClean="0"/>
              <a:t>applications, allowing  to package a microservice </a:t>
            </a:r>
            <a:r>
              <a:rPr lang="en-US" sz="2800" dirty="0"/>
              <a:t>in a standardized portable format that’s independent of the technology used </a:t>
            </a:r>
            <a:r>
              <a:rPr lang="en-US" sz="2800" dirty="0" smtClean="0"/>
              <a:t>to implement </a:t>
            </a:r>
            <a:r>
              <a:rPr lang="en-US" sz="2800" dirty="0"/>
              <a:t>the service. </a:t>
            </a:r>
            <a:endParaRPr lang="en-US" sz="2800" dirty="0" smtClean="0"/>
          </a:p>
          <a:p>
            <a:r>
              <a:rPr lang="en-US" sz="2800" dirty="0" smtClean="0"/>
              <a:t>At </a:t>
            </a:r>
            <a:r>
              <a:rPr lang="en-US" sz="2800" dirty="0"/>
              <a:t>runtime it provides a high degree of isolation between different services. </a:t>
            </a:r>
            <a:endParaRPr lang="en-US" sz="2800" dirty="0" smtClean="0"/>
          </a:p>
          <a:p>
            <a:r>
              <a:rPr lang="en-US" sz="2800" dirty="0" err="1" smtClean="0"/>
              <a:t>Docker</a:t>
            </a:r>
            <a:r>
              <a:rPr lang="en-US" sz="2800" dirty="0" smtClean="0"/>
              <a:t> </a:t>
            </a:r>
            <a:r>
              <a:rPr lang="en-US" sz="2800" dirty="0"/>
              <a:t>containers are extremely lightweight and as a result can be built and </a:t>
            </a:r>
            <a:r>
              <a:rPr lang="en-US" sz="2800" dirty="0" smtClean="0"/>
              <a:t>started extremely </a:t>
            </a:r>
            <a:r>
              <a:rPr lang="en-US" sz="2800" dirty="0"/>
              <a:t>quickly. </a:t>
            </a:r>
            <a:endParaRPr lang="en-US" sz="2800" dirty="0" smtClean="0"/>
          </a:p>
          <a:p>
            <a:r>
              <a:rPr lang="en-US" sz="2800" dirty="0" smtClean="0"/>
              <a:t>A </a:t>
            </a:r>
            <a:r>
              <a:rPr lang="en-US" sz="2800" dirty="0"/>
              <a:t>container can typically be built in just a few seconds and starting a container </a:t>
            </a:r>
            <a:r>
              <a:rPr lang="en-US" sz="2800" dirty="0" smtClean="0"/>
              <a:t>simply consists </a:t>
            </a:r>
            <a:r>
              <a:rPr lang="en-US" sz="2800" dirty="0"/>
              <a:t>of starting the service’s process(</a:t>
            </a:r>
            <a:r>
              <a:rPr lang="en-US" sz="2800" dirty="0" err="1"/>
              <a:t>es</a:t>
            </a:r>
            <a:r>
              <a:rPr lang="en-US" sz="2800" dirty="0" smtClean="0"/>
              <a:t>).</a:t>
            </a:r>
          </a:p>
          <a:p>
            <a:r>
              <a:rPr lang="en-US" sz="2800" dirty="0" smtClean="0"/>
              <a:t>Some </a:t>
            </a:r>
            <a:r>
              <a:rPr lang="en-US" sz="2800" dirty="0"/>
              <a:t>clouds also have </a:t>
            </a:r>
            <a:r>
              <a:rPr lang="en-US" sz="2800" dirty="0" smtClean="0"/>
              <a:t>added extra </a:t>
            </a:r>
            <a:r>
              <a:rPr lang="en-US" sz="2800" dirty="0"/>
              <a:t>support for </a:t>
            </a:r>
            <a:r>
              <a:rPr lang="en-US" sz="2800" dirty="0" err="1" smtClean="0"/>
              <a:t>Docker</a:t>
            </a:r>
            <a:r>
              <a:rPr lang="en-US" sz="2800" dirty="0" smtClean="0"/>
              <a:t>.</a:t>
            </a:r>
            <a:endParaRPr lang="en-US" sz="2800" strike="sngStrike" dirty="0"/>
          </a:p>
          <a:p>
            <a:pPr marL="0" indent="0">
              <a:buNone/>
            </a:pPr>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algn="just"/>
            <a:r>
              <a:rPr lang="en-US" sz="2800" dirty="0" smtClean="0"/>
              <a:t>A </a:t>
            </a:r>
            <a:r>
              <a:rPr lang="en-US" sz="2800" b="1" dirty="0" err="1"/>
              <a:t>Docker</a:t>
            </a:r>
            <a:r>
              <a:rPr lang="en-US" sz="2800" b="1" dirty="0"/>
              <a:t> image </a:t>
            </a:r>
            <a:r>
              <a:rPr lang="en-US" sz="2800" dirty="0"/>
              <a:t>is read-only file system image of an operating system and an </a:t>
            </a:r>
            <a:r>
              <a:rPr lang="en-US" sz="2800" dirty="0" smtClean="0"/>
              <a:t>application.</a:t>
            </a:r>
          </a:p>
          <a:p>
            <a:pPr algn="just"/>
            <a:r>
              <a:rPr lang="en-US" sz="2800" dirty="0" smtClean="0"/>
              <a:t>An </a:t>
            </a:r>
            <a:r>
              <a:rPr lang="en-US" sz="2800" dirty="0"/>
              <a:t>image is self-contained and will run on any </a:t>
            </a:r>
            <a:r>
              <a:rPr lang="en-US" sz="2800" dirty="0" err="1"/>
              <a:t>Docker</a:t>
            </a:r>
            <a:r>
              <a:rPr lang="en-US" sz="2800" dirty="0"/>
              <a:t> installation. </a:t>
            </a:r>
            <a:endParaRPr lang="en-US" sz="2800" dirty="0" smtClean="0"/>
          </a:p>
          <a:p>
            <a:pPr algn="just"/>
            <a:r>
              <a:rPr lang="en-US" sz="2800" dirty="0" smtClean="0"/>
              <a:t>to </a:t>
            </a:r>
            <a:r>
              <a:rPr lang="en-US" sz="2800" dirty="0"/>
              <a:t>create an </a:t>
            </a:r>
            <a:r>
              <a:rPr lang="en-US" sz="2800" dirty="0" smtClean="0"/>
              <a:t>image containing </a:t>
            </a:r>
            <a:r>
              <a:rPr lang="en-US" sz="2800" dirty="0"/>
              <a:t>a Spring Boot based application, </a:t>
            </a:r>
            <a:r>
              <a:rPr lang="en-US" sz="2800" dirty="0" smtClean="0"/>
              <a:t>one could start </a:t>
            </a:r>
            <a:r>
              <a:rPr lang="en-US" sz="2800" dirty="0"/>
              <a:t>from a vanilla Ubuntu image, install the JDK </a:t>
            </a:r>
            <a:r>
              <a:rPr lang="en-US" sz="2800" dirty="0" smtClean="0"/>
              <a:t>and  then </a:t>
            </a:r>
            <a:r>
              <a:rPr lang="en-US" sz="2800" dirty="0"/>
              <a:t>install the executable JAR.</a:t>
            </a:r>
          </a:p>
          <a:p>
            <a:pPr algn="just"/>
            <a:r>
              <a:rPr lang="en-US" sz="2800" dirty="0" smtClean="0"/>
              <a:t>a </a:t>
            </a:r>
            <a:r>
              <a:rPr lang="en-US" sz="2800" dirty="0" err="1"/>
              <a:t>Docker</a:t>
            </a:r>
            <a:r>
              <a:rPr lang="en-US" sz="2800" dirty="0"/>
              <a:t> image has a layered structure that dramatically reduces the amount of time needed to build </a:t>
            </a:r>
            <a:r>
              <a:rPr lang="en-US" sz="2800" dirty="0" smtClean="0"/>
              <a:t>and deploy </a:t>
            </a:r>
            <a:r>
              <a:rPr lang="en-US" sz="2800" dirty="0"/>
              <a:t>a </a:t>
            </a:r>
            <a:r>
              <a:rPr lang="en-US" sz="2800" dirty="0" err="1"/>
              <a:t>Docker</a:t>
            </a:r>
            <a:r>
              <a:rPr lang="en-US" sz="2800" dirty="0"/>
              <a:t> image. </a:t>
            </a:r>
            <a:endParaRPr lang="en-US" sz="2800" dirty="0" smtClean="0"/>
          </a:p>
          <a:p>
            <a:pPr algn="just"/>
            <a:r>
              <a:rPr lang="en-US" sz="2800" dirty="0" smtClean="0"/>
              <a:t>An </a:t>
            </a:r>
            <a:r>
              <a:rPr lang="en-US" sz="2800" dirty="0"/>
              <a:t>image consists of a sequence and </a:t>
            </a:r>
            <a:r>
              <a:rPr lang="en-US" sz="2800" dirty="0" smtClean="0"/>
              <a:t>parent referenced layers that correspond to the command  that </a:t>
            </a:r>
            <a:r>
              <a:rPr lang="en-US" sz="2800" dirty="0"/>
              <a:t>changes the file </a:t>
            </a:r>
            <a:r>
              <a:rPr lang="en-US" sz="2800" dirty="0" smtClean="0"/>
              <a:t>system .</a:t>
            </a:r>
          </a:p>
          <a:p>
            <a:pPr marL="0" indent="0" algn="just">
              <a:buNone/>
            </a:pPr>
            <a:r>
              <a:rPr lang="en-US" sz="2800" dirty="0" smtClean="0"/>
              <a:t> This </a:t>
            </a:r>
            <a:r>
              <a:rPr lang="en-US" sz="2800" dirty="0"/>
              <a:t>layered structure makes, building an image extremely </a:t>
            </a:r>
            <a:r>
              <a:rPr lang="en-US" sz="2800" dirty="0" smtClean="0"/>
              <a:t>fast (efficient).</a:t>
            </a:r>
            <a:endParaRPr lang="it-IT" sz="2800" dirty="0"/>
          </a:p>
          <a:p>
            <a:pPr lvl="2" algn="just">
              <a:buFont typeface="+mj-lt"/>
              <a:buAutoNum type="arabicPeriod"/>
            </a:pPr>
            <a:r>
              <a:rPr lang="en-US" sz="2800" dirty="0" err="1" smtClean="0"/>
              <a:t>Docker</a:t>
            </a:r>
            <a:r>
              <a:rPr lang="en-US" sz="2800" dirty="0" smtClean="0"/>
              <a:t> enables the sharing </a:t>
            </a:r>
            <a:r>
              <a:rPr lang="en-US" sz="2800" dirty="0"/>
              <a:t>of layers between </a:t>
            </a:r>
            <a:r>
              <a:rPr lang="en-US" sz="2800" dirty="0" smtClean="0"/>
              <a:t>images, </a:t>
            </a:r>
            <a:r>
              <a:rPr lang="en-US" sz="2800" dirty="0" err="1" smtClean="0"/>
              <a:t>Docker</a:t>
            </a:r>
            <a:r>
              <a:rPr lang="en-US" sz="2800" dirty="0" smtClean="0"/>
              <a:t> </a:t>
            </a:r>
            <a:r>
              <a:rPr lang="en-US" sz="2800" dirty="0"/>
              <a:t>does not need to move an entire image over the network. </a:t>
            </a:r>
            <a:r>
              <a:rPr lang="en-US" sz="2800" dirty="0" smtClean="0"/>
              <a:t>Only </a:t>
            </a:r>
            <a:r>
              <a:rPr lang="en-US" sz="2800" dirty="0"/>
              <a:t>those layers that don’t </a:t>
            </a:r>
            <a:r>
              <a:rPr lang="en-US" sz="2800" dirty="0" smtClean="0"/>
              <a:t>exist on </a:t>
            </a:r>
            <a:r>
              <a:rPr lang="en-US" sz="2800" dirty="0"/>
              <a:t>the destination machine need to be </a:t>
            </a:r>
            <a:r>
              <a:rPr lang="en-US" sz="2800" dirty="0" smtClean="0"/>
              <a:t>copied.</a:t>
            </a:r>
          </a:p>
          <a:p>
            <a:pPr lvl="2" algn="just">
              <a:buFont typeface="+mj-lt"/>
              <a:buAutoNum type="arabicPeriod"/>
            </a:pPr>
            <a:r>
              <a:rPr lang="en-US" sz="2800" dirty="0" err="1" smtClean="0"/>
              <a:t>Docker</a:t>
            </a:r>
            <a:r>
              <a:rPr lang="en-US" sz="2800" dirty="0" smtClean="0"/>
              <a:t> caches </a:t>
            </a:r>
            <a:r>
              <a:rPr lang="en-US" sz="2800" dirty="0"/>
              <a:t>layers when building an image. </a:t>
            </a:r>
            <a:r>
              <a:rPr lang="en-US" sz="2800" dirty="0" smtClean="0"/>
              <a:t>When re-executing a command </a:t>
            </a:r>
            <a:r>
              <a:rPr lang="en-US" sz="2800" dirty="0" err="1" smtClean="0"/>
              <a:t>Docker</a:t>
            </a:r>
            <a:r>
              <a:rPr lang="en-US" sz="2800" dirty="0" smtClean="0"/>
              <a:t> skip executing the command and instead reuses the already built output layer. </a:t>
            </a:r>
          </a:p>
          <a:p>
            <a:pPr marL="0" indent="0">
              <a:buNone/>
            </a:pPr>
            <a:r>
              <a:rPr lang="en-US" sz="2800" dirty="0"/>
              <a:t>A </a:t>
            </a:r>
            <a:r>
              <a:rPr lang="en-US" sz="2800" b="1" dirty="0" err="1"/>
              <a:t>Docker</a:t>
            </a:r>
            <a:r>
              <a:rPr lang="en-US" sz="2800" b="1" dirty="0"/>
              <a:t> container </a:t>
            </a:r>
            <a:r>
              <a:rPr lang="en-US" sz="2800" dirty="0"/>
              <a:t>is a running image consisting of one or more sandboxed processes.</a:t>
            </a:r>
          </a:p>
          <a:p>
            <a:r>
              <a:rPr lang="en-US" sz="2800" dirty="0" err="1"/>
              <a:t>Docker</a:t>
            </a:r>
            <a:r>
              <a:rPr lang="en-US" sz="2800" dirty="0"/>
              <a:t> isolates a container’s processes and the networking portion of each container </a:t>
            </a:r>
          </a:p>
          <a:p>
            <a:r>
              <a:rPr lang="en-US" sz="2800" dirty="0"/>
              <a:t>can enable a service to be accessed from outside its container by setting up a port mapping that associates a host port with a container port.</a:t>
            </a:r>
          </a:p>
          <a:p>
            <a:r>
              <a:rPr lang="en-US" sz="2800" dirty="0"/>
              <a:t>Even though an image contains an entire OS a </a:t>
            </a:r>
            <a:r>
              <a:rPr lang="en-US" sz="2800" b="1" dirty="0" err="1"/>
              <a:t>Docker</a:t>
            </a:r>
            <a:r>
              <a:rPr lang="en-US" sz="2800" b="1" dirty="0"/>
              <a:t> container often only consists of the application’s processes</a:t>
            </a:r>
          </a:p>
          <a:p>
            <a:r>
              <a:rPr lang="en-US" sz="2800" dirty="0"/>
              <a:t>a </a:t>
            </a:r>
            <a:r>
              <a:rPr lang="en-US" sz="2800" dirty="0" err="1"/>
              <a:t>Docker</a:t>
            </a:r>
            <a:r>
              <a:rPr lang="en-US" sz="2800" dirty="0"/>
              <a:t> </a:t>
            </a:r>
            <a:r>
              <a:rPr lang="en-US" sz="2800" b="1" dirty="0"/>
              <a:t>container that runs a Spring Boot application might only start Java. </a:t>
            </a:r>
          </a:p>
          <a:p>
            <a:r>
              <a:rPr lang="en-US" sz="2800" dirty="0"/>
              <a:t>As a result, a </a:t>
            </a:r>
            <a:r>
              <a:rPr lang="en-US" sz="2800" dirty="0" err="1"/>
              <a:t>Docker</a:t>
            </a:r>
            <a:r>
              <a:rPr lang="en-US" sz="2800" dirty="0"/>
              <a:t> container has a minimal runtime overhead and its startup time is the startup time of your application.</a:t>
            </a:r>
          </a:p>
          <a:p>
            <a:pPr lvl="2" algn="just">
              <a:buFont typeface="+mj-lt"/>
              <a:buAutoNum type="arabicPeriod"/>
            </a:pPr>
            <a:endParaRPr lang="en-US" sz="2800" dirty="0" smtClean="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strike="sngStrike" dirty="0" smtClean="0"/>
              <a:t>We have seen that Spring </a:t>
            </a:r>
            <a:r>
              <a:rPr lang="en-US" sz="3200" strike="sngStrike" dirty="0"/>
              <a:t>Boot packages the application as a self-contained executable JAR</a:t>
            </a:r>
            <a:r>
              <a:rPr lang="en-US" sz="3200" strike="sngStrike" dirty="0" smtClean="0"/>
              <a:t>,</a:t>
            </a:r>
          </a:p>
          <a:p>
            <a:r>
              <a:rPr lang="en-US" sz="3200" strike="sngStrike" dirty="0" smtClean="0"/>
              <a:t> </a:t>
            </a:r>
            <a:r>
              <a:rPr lang="en-US" sz="3200" strike="sngStrike" dirty="0"/>
              <a:t>we just need to build an image containing that JAR file and Java. </a:t>
            </a:r>
            <a:endParaRPr lang="en-US" sz="3200" strike="sngStrike"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a:t>
            </a:r>
            <a:endParaRPr lang="en-US" sz="3200" dirty="0" smtClean="0"/>
          </a:p>
          <a:p>
            <a:r>
              <a:rPr lang="en-US" sz="3200" dirty="0" smtClean="0"/>
              <a:t>One </a:t>
            </a:r>
            <a:r>
              <a:rPr lang="en-US" sz="3200" dirty="0"/>
              <a:t>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 </a:t>
            </a:r>
            <a:endParaRPr lang="en-US" sz="3200" dirty="0" smtClean="0"/>
          </a:p>
          <a:p>
            <a:r>
              <a:rPr lang="en-US" sz="3200" dirty="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packages the application as a self-contained executable JAR</a:t>
            </a:r>
          </a:p>
          <a:p>
            <a:r>
              <a:rPr lang="en-US" sz="3600" dirty="0" smtClean="0"/>
              <a:t>So to run this microservice inside a </a:t>
            </a:r>
            <a:r>
              <a:rPr lang="en-US" sz="3600" dirty="0" err="1" smtClean="0"/>
              <a:t>Docker</a:t>
            </a:r>
            <a:r>
              <a:rPr lang="en-US" sz="3600" dirty="0" smtClean="0"/>
              <a:t> container it need to build an image containing that JAR file and Java</a:t>
            </a:r>
          </a:p>
          <a:p>
            <a:r>
              <a:rPr lang="en-US" sz="3600" dirty="0" smtClean="0"/>
              <a:t>The integration test then will be done using the </a:t>
            </a:r>
            <a:r>
              <a:rPr lang="en-US" sz="3600" dirty="0" err="1" smtClean="0"/>
              <a:t>docker</a:t>
            </a:r>
            <a:r>
              <a:rPr lang="en-US" sz="3600" dirty="0" smtClean="0"/>
              <a:t> images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t>In the </a:t>
            </a:r>
            <a:r>
              <a:rPr lang="it-IT" sz="2400" dirty="0" err="1" smtClean="0"/>
              <a:t>dockerfile</a:t>
            </a:r>
            <a:endParaRPr lang="en-US" sz="2400" dirty="0" smtClean="0"/>
          </a:p>
          <a:p>
            <a:pPr lvl="1"/>
            <a:r>
              <a:rPr lang="en-US" sz="2400" dirty="0" smtClean="0"/>
              <a:t>by </a:t>
            </a:r>
            <a:r>
              <a:rPr lang="en-US" sz="2400" dirty="0"/>
              <a:t>launching the base image and entering </a:t>
            </a:r>
          </a:p>
          <a:p>
            <a:pPr lvl="1"/>
            <a:r>
              <a:rPr lang="en-US" sz="2400" dirty="0" smtClean="0"/>
              <a:t>shell </a:t>
            </a:r>
            <a:r>
              <a:rPr lang="en-US" sz="2400" dirty="0"/>
              <a:t>commands in pretty much the same way that you would configure a regular OS. </a:t>
            </a:r>
            <a:endParaRPr lang="it-IT" sz="2400" dirty="0" smtClean="0"/>
          </a:p>
          <a:p>
            <a:r>
              <a:rPr lang="it-IT" sz="2400" dirty="0" smtClean="0"/>
              <a:t>MAVEN FRAGMENT with </a:t>
            </a:r>
            <a:r>
              <a:rPr lang="it-IT" sz="2400" dirty="0" err="1" smtClean="0"/>
              <a:t>docker</a:t>
            </a:r>
            <a:r>
              <a:rPr lang="it-IT" sz="2400" dirty="0" smtClean="0"/>
              <a:t> </a:t>
            </a:r>
            <a:r>
              <a:rPr lang="it-IT" sz="2400" dirty="0" err="1" smtClean="0"/>
              <a:t>maven</a:t>
            </a:r>
            <a:r>
              <a:rPr lang="it-IT" sz="2400" dirty="0" smtClean="0"/>
              <a:t> </a:t>
            </a:r>
            <a:r>
              <a:rPr lang="it-IT" sz="2400" dirty="0" err="1" smtClean="0"/>
              <a:t>plug</a:t>
            </a:r>
            <a:r>
              <a:rPr lang="it-IT" sz="2400" dirty="0" smtClean="0"/>
              <a:t> in</a:t>
            </a:r>
          </a:p>
          <a:p>
            <a:pPr lvl="1"/>
            <a:r>
              <a:rPr lang="it-IT" sz="2400" dirty="0" err="1" smtClean="0"/>
              <a:t>Imagename</a:t>
            </a:r>
            <a:endParaRPr lang="it-IT" sz="2400" dirty="0" smtClean="0"/>
          </a:p>
          <a:p>
            <a:pPr lvl="1"/>
            <a:r>
              <a:rPr lang="it-IT" sz="2400" dirty="0" err="1" smtClean="0"/>
              <a:t>Docker</a:t>
            </a:r>
            <a:r>
              <a:rPr lang="it-IT" sz="2400" dirty="0" smtClean="0"/>
              <a:t> directory</a:t>
            </a:r>
          </a:p>
          <a:p>
            <a:pPr lvl="1"/>
            <a:r>
              <a:rPr lang="it-IT" sz="2400" dirty="0" err="1" smtClean="0"/>
              <a:t>Built</a:t>
            </a:r>
            <a:r>
              <a:rPr lang="it-IT" sz="2400" dirty="0" smtClean="0"/>
              <a:t> </a:t>
            </a:r>
            <a:r>
              <a:rPr lang="it-IT" sz="2400" dirty="0" err="1" smtClean="0"/>
              <a:t>artifact</a:t>
            </a:r>
            <a:r>
              <a:rPr lang="it-IT" sz="2400" dirty="0" smtClean="0"/>
              <a:t> </a:t>
            </a:r>
          </a:p>
          <a:p>
            <a:pPr lvl="1"/>
            <a:r>
              <a:rPr lang="it-IT" sz="2400" dirty="0" err="1" smtClean="0"/>
              <a:t>Capable</a:t>
            </a:r>
            <a:r>
              <a:rPr lang="it-IT" sz="2400" dirty="0" smtClean="0"/>
              <a:t> to be </a:t>
            </a:r>
            <a:r>
              <a:rPr lang="it-IT" sz="2400" dirty="0" err="1" smtClean="0"/>
              <a:t>integrated</a:t>
            </a:r>
            <a:r>
              <a:rPr lang="it-IT" sz="2400" dirty="0" smtClean="0"/>
              <a:t> inside a Jenkins flow</a:t>
            </a:r>
            <a:endParaRPr lang="it-IT" sz="24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47362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err="1" smtClean="0"/>
              <a:t>Maven</a:t>
            </a:r>
            <a:r>
              <a:rPr lang="it-IT" dirty="0" smtClean="0"/>
              <a:t> goal for </a:t>
            </a:r>
            <a:r>
              <a:rPr lang="it-IT" dirty="0" err="1" smtClean="0"/>
              <a:t>docker</a:t>
            </a:r>
            <a:endParaRPr lang="it-IT" dirty="0" smtClean="0"/>
          </a:p>
          <a:p>
            <a:r>
              <a:rPr lang="it-IT" dirty="0" smtClean="0"/>
              <a:t>Log </a:t>
            </a:r>
            <a:r>
              <a:rPr lang="it-IT" dirty="0" err="1" smtClean="0"/>
              <a:t>evidence</a:t>
            </a:r>
            <a:r>
              <a:rPr lang="it-IT" dirty="0" smtClean="0"/>
              <a:t> of image building</a:t>
            </a:r>
          </a:p>
          <a:p>
            <a:r>
              <a:rPr lang="it-IT" dirty="0" err="1" smtClean="0"/>
              <a:t>Give</a:t>
            </a:r>
            <a:r>
              <a:rPr lang="it-IT" dirty="0" smtClean="0"/>
              <a:t> the </a:t>
            </a:r>
            <a:r>
              <a:rPr lang="it-IT" dirty="0" err="1" smtClean="0"/>
              <a:t>evidence</a:t>
            </a:r>
            <a:r>
              <a:rPr lang="it-IT" dirty="0" smtClean="0"/>
              <a:t> of the «</a:t>
            </a:r>
            <a:r>
              <a:rPr lang="it-IT" dirty="0" err="1" smtClean="0"/>
              <a:t>layering</a:t>
            </a:r>
            <a:r>
              <a:rPr lang="it-IT" dirty="0" smtClean="0"/>
              <a:t>» </a:t>
            </a:r>
            <a:r>
              <a:rPr lang="it-IT" dirty="0" err="1" smtClean="0"/>
              <a:t>corrisponding</a:t>
            </a:r>
            <a:r>
              <a:rPr lang="it-IT" dirty="0" smtClean="0"/>
              <a:t> </a:t>
            </a:r>
            <a:r>
              <a:rPr lang="it-IT" dirty="0" err="1" smtClean="0"/>
              <a:t>at</a:t>
            </a:r>
            <a:r>
              <a:rPr lang="it-IT" dirty="0" smtClean="0"/>
              <a:t> </a:t>
            </a:r>
            <a:r>
              <a:rPr lang="it-IT" dirty="0" err="1" smtClean="0"/>
              <a:t>each</a:t>
            </a:r>
            <a:r>
              <a:rPr lang="it-IT" dirty="0" smtClean="0"/>
              <a:t> </a:t>
            </a:r>
            <a:r>
              <a:rPr lang="it-IT" dirty="0" err="1" smtClean="0"/>
              <a:t>command</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3113584"/>
            <a:ext cx="11890109" cy="8586966"/>
          </a:xfrm>
          <a:prstGeom prst="rect">
            <a:avLst/>
          </a:prstGeom>
          <a:noFill/>
        </p:spPr>
        <p:txBody>
          <a:bodyPr wrap="square" rtlCol="0">
            <a:spAutoFit/>
          </a:bodyPr>
          <a:lstStyle/>
          <a:p>
            <a:r>
              <a:rPr lang="en-US" sz="2400" dirty="0"/>
              <a:t>[INFO] Building image </a:t>
            </a:r>
            <a:r>
              <a:rPr lang="en-US" sz="2400" b="1" dirty="0" err="1"/>
              <a:t>luigibennardis</a:t>
            </a:r>
            <a:r>
              <a:rPr lang="en-US" sz="2400" b="1" dirty="0"/>
              <a:t>/00dloc-bookabattery-service</a:t>
            </a:r>
            <a:endParaRPr lang="it-IT" sz="2400" b="1" dirty="0"/>
          </a:p>
          <a:p>
            <a:r>
              <a:rPr lang="en-US" sz="2400" dirty="0"/>
              <a:t>Step 0 : </a:t>
            </a:r>
            <a:r>
              <a:rPr lang="en-US" sz="2400" b="1" dirty="0"/>
              <a:t>FROM</a:t>
            </a:r>
            <a:r>
              <a:rPr lang="en-US" sz="2400" dirty="0"/>
              <a:t> java:8</a:t>
            </a:r>
            <a:endParaRPr lang="it-IT" sz="2400" dirty="0"/>
          </a:p>
          <a:p>
            <a:r>
              <a:rPr lang="en-US" sz="2400" dirty="0"/>
              <a:t>---&gt; 9a7221d5adb5</a:t>
            </a:r>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dirty="0"/>
              <a:t>---&gt; Using cache</a:t>
            </a:r>
            <a:endParaRPr lang="it-IT" sz="2400" dirty="0"/>
          </a:p>
          <a:p>
            <a:r>
              <a:rPr lang="en-US" sz="2400" dirty="0"/>
              <a:t>---&gt; 52e9b30dca40</a:t>
            </a:r>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8059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0918" y="5685637"/>
            <a:ext cx="8685534" cy="560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t>List of </a:t>
            </a:r>
            <a:r>
              <a:rPr lang="it-IT" sz="2400" dirty="0" err="1" smtClean="0"/>
              <a:t>available</a:t>
            </a:r>
            <a:r>
              <a:rPr lang="it-IT" sz="2400" dirty="0" smtClean="0"/>
              <a:t> images</a:t>
            </a:r>
          </a:p>
          <a:p>
            <a:pPr lvl="1"/>
            <a:r>
              <a:rPr lang="it-IT" sz="2400" dirty="0" err="1" smtClean="0"/>
              <a:t>Two</a:t>
            </a:r>
            <a:r>
              <a:rPr lang="it-IT" sz="2400" dirty="0" smtClean="0"/>
              <a:t> base image</a:t>
            </a:r>
          </a:p>
          <a:p>
            <a:pPr lvl="2"/>
            <a:r>
              <a:rPr lang="it-IT" sz="2400" dirty="0" smtClean="0"/>
              <a:t>Java</a:t>
            </a:r>
          </a:p>
          <a:p>
            <a:pPr lvl="2"/>
            <a:r>
              <a:rPr lang="it-IT" sz="2400" dirty="0" err="1" smtClean="0"/>
              <a:t>Mysql</a:t>
            </a:r>
            <a:endParaRPr lang="it-IT" sz="2400" dirty="0"/>
          </a:p>
          <a:p>
            <a:pPr lvl="1"/>
            <a:r>
              <a:rPr lang="it-IT" sz="2400" dirty="0" smtClean="0"/>
              <a:t>New image with the microservice</a:t>
            </a:r>
          </a:p>
          <a:p>
            <a:r>
              <a:rPr lang="it-IT" sz="2400" dirty="0" smtClean="0"/>
              <a:t>Container </a:t>
            </a:r>
            <a:r>
              <a:rPr lang="it-IT" sz="2400" dirty="0" err="1" smtClean="0"/>
              <a:t>name</a:t>
            </a:r>
            <a:endParaRPr lang="it-IT" sz="2400" dirty="0" smtClean="0"/>
          </a:p>
          <a:p>
            <a:r>
              <a:rPr lang="it-IT" sz="2400" dirty="0" smtClean="0"/>
              <a:t>-d </a:t>
            </a:r>
            <a:r>
              <a:rPr lang="it-IT" sz="2400" dirty="0" err="1" smtClean="0"/>
              <a:t>as</a:t>
            </a:r>
            <a:r>
              <a:rPr lang="it-IT" sz="2400" dirty="0" smtClean="0"/>
              <a:t> a </a:t>
            </a:r>
            <a:r>
              <a:rPr lang="it-IT" sz="2400" dirty="0" err="1" smtClean="0"/>
              <a:t>demon</a:t>
            </a:r>
            <a:endParaRPr lang="it-IT" sz="2400" dirty="0" smtClean="0"/>
          </a:p>
          <a:p>
            <a:r>
              <a:rPr lang="it-IT" sz="2400" dirty="0" smtClean="0"/>
              <a:t>-p </a:t>
            </a:r>
            <a:r>
              <a:rPr lang="en-US" sz="2400" dirty="0" smtClean="0"/>
              <a:t>port </a:t>
            </a:r>
            <a:r>
              <a:rPr lang="en-US" sz="2400" dirty="0"/>
              <a:t>mapping that associates a host port with a container port.</a:t>
            </a:r>
            <a:endParaRPr lang="it-IT" sz="2400" dirty="0" smtClean="0"/>
          </a:p>
          <a:p>
            <a:r>
              <a:rPr lang="it-IT" sz="2400" dirty="0" smtClean="0"/>
              <a:t>-t  </a:t>
            </a:r>
            <a:endParaRPr lang="it-IT" sz="2400" dirty="0"/>
          </a:p>
        </p:txBody>
      </p:sp>
      <p:sp>
        <p:nvSpPr>
          <p:cNvPr id="50" name="CasellaDiTesto 49"/>
          <p:cNvSpPr txBox="1"/>
          <p:nvPr/>
        </p:nvSpPr>
        <p:spPr>
          <a:xfrm>
            <a:off x="833604" y="5578252"/>
            <a:ext cx="14335876" cy="3416320"/>
          </a:xfrm>
          <a:prstGeom prst="rect">
            <a:avLst/>
          </a:prstGeom>
          <a:noFill/>
        </p:spPr>
        <p:txBody>
          <a:bodyPr wrap="square" rtlCol="0">
            <a:spAutoFit/>
          </a:bodyPr>
          <a:lstStyle/>
          <a:p>
            <a:r>
              <a:rPr lang="en-US" sz="2400" b="1" dirty="0" smtClean="0"/>
              <a:t>RUN THE DATABASE’S CONTAINER </a:t>
            </a:r>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endParaRPr lang="it-IT" sz="2400" b="1" dirty="0"/>
          </a:p>
          <a:p>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2696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9393064"/>
            <a:ext cx="14335876" cy="2308324"/>
          </a:xfrm>
          <a:prstGeom prst="rect">
            <a:avLst/>
          </a:prstGeom>
          <a:noFill/>
        </p:spPr>
        <p:txBody>
          <a:bodyPr wrap="square" rtlCol="0">
            <a:spAutoFit/>
          </a:bodyPr>
          <a:lstStyle/>
          <a:p>
            <a:r>
              <a:rPr lang="en-US" sz="2400" b="1" dirty="0" smtClean="0"/>
              <a:t>RUN THE MICROSERVICE’S CONTAINER </a:t>
            </a:r>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endParaRPr lang="en-US" sz="2400" dirty="0" smtClean="0"/>
          </a:p>
          <a:p>
            <a:r>
              <a:rPr lang="en-US" sz="2400" dirty="0"/>
              <a:t>	</a:t>
            </a:r>
            <a:r>
              <a:rPr lang="en-US" sz="2400" dirty="0" smtClean="0"/>
              <a:t>	-</a:t>
            </a:r>
            <a:r>
              <a:rPr lang="en-US" sz="2400" dirty="0"/>
              <a:t>p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5810000" y="13122696"/>
            <a:ext cx="14335876" cy="3046988"/>
          </a:xfrm>
          <a:prstGeom prst="rect">
            <a:avLst/>
          </a:prstGeom>
          <a:noFill/>
        </p:spPr>
        <p:txBody>
          <a:bodyPr wrap="square" rtlCol="0">
            <a:spAutoFit/>
          </a:bodyPr>
          <a:lstStyle/>
          <a:p>
            <a:r>
              <a:rPr lang="en-US" sz="2400" b="1" dirty="0" smtClean="0"/>
              <a:t>IMAGES’ LIST</a:t>
            </a:r>
            <a:endParaRPr lang="it-IT" sz="2400" b="1" dirty="0"/>
          </a:p>
          <a:p>
            <a:r>
              <a:rPr lang="en-US" sz="2400" dirty="0" err="1" smtClean="0"/>
              <a:t>docker</a:t>
            </a:r>
            <a:r>
              <a:rPr lang="en-US" sz="2400" dirty="0" smtClean="0"/>
              <a:t> images</a:t>
            </a:r>
          </a:p>
          <a:p>
            <a:endParaRPr lang="en-US" sz="2400" b="1" dirty="0"/>
          </a:p>
          <a:p>
            <a:r>
              <a:rPr lang="en-US" sz="2400" b="1" dirty="0" smtClean="0"/>
              <a:t>CONTAINERS’ LIST</a:t>
            </a:r>
            <a:endParaRPr lang="it-IT" sz="2400" b="1" dirty="0"/>
          </a:p>
          <a:p>
            <a:r>
              <a:rPr lang="en-US" sz="2400" dirty="0" err="1" smtClean="0"/>
              <a:t>docker</a:t>
            </a:r>
            <a:r>
              <a:rPr lang="en-US" sz="2400" dirty="0" smtClean="0"/>
              <a:t> </a:t>
            </a:r>
            <a:r>
              <a:rPr lang="en-US" sz="2400" dirty="0" err="1"/>
              <a:t>ps</a:t>
            </a:r>
            <a:r>
              <a:rPr lang="en-US" sz="2400" dirty="0"/>
              <a:t> –a </a:t>
            </a:r>
            <a:endParaRPr lang="it-IT" sz="2400" dirty="0"/>
          </a:p>
          <a:p>
            <a:r>
              <a:rPr lang="en-US" sz="2400" dirty="0"/>
              <a:t> </a:t>
            </a:r>
            <a:endParaRPr lang="it-IT" sz="2400" dirty="0"/>
          </a:p>
          <a:p>
            <a:r>
              <a:rPr lang="en-US" sz="2400" b="1" dirty="0"/>
              <a:t>STOP / REMOVE CONTAINER</a:t>
            </a:r>
            <a:endParaRPr lang="it-IT" sz="2400" b="1" dirty="0"/>
          </a:p>
          <a:p>
            <a:r>
              <a:rPr lang="en-US" sz="2400" dirty="0" err="1"/>
              <a:t>Docker</a:t>
            </a:r>
            <a:r>
              <a:rPr lang="en-US" sz="2400" dirty="0"/>
              <a:t> stop/</a:t>
            </a:r>
            <a:r>
              <a:rPr lang="en-US" sz="2400" dirty="0" err="1"/>
              <a:t>rm</a:t>
            </a:r>
            <a:r>
              <a:rPr lang="en-US" sz="2400" dirty="0"/>
              <a:t> &lt;</a:t>
            </a:r>
            <a:r>
              <a:rPr lang="en-US" sz="2400" dirty="0" err="1"/>
              <a:t>idcontainer</a:t>
            </a:r>
            <a:r>
              <a:rPr lang="en-US" sz="2400" dirty="0" smtClean="0"/>
              <a:t>&gt;</a:t>
            </a:r>
            <a:endParaRPr lang="it-IT" sz="2400"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 grpId="0" animBg="1"/>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(non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r>
              <a:rPr lang="it-IT" b="1" dirty="0" smtClean="0"/>
              <a:t>Design</a:t>
            </a:r>
          </a:p>
          <a:p>
            <a:pPr lvl="2" eaLnBrk="1" hangingPunct="1"/>
            <a:r>
              <a:rPr lang="it-IT" dirty="0" smtClean="0"/>
              <a:t>The </a:t>
            </a:r>
            <a:r>
              <a:rPr lang="it-IT" dirty="0" err="1" smtClean="0"/>
              <a:t>services</a:t>
            </a:r>
            <a:r>
              <a:rPr lang="it-IT" dirty="0" smtClean="0"/>
              <a:t> of </a:t>
            </a:r>
            <a:r>
              <a:rPr lang="it-IT" dirty="0" err="1" smtClean="0"/>
              <a:t>this</a:t>
            </a:r>
            <a:r>
              <a:rPr lang="it-IT" dirty="0" smtClean="0"/>
              <a:t> </a:t>
            </a:r>
            <a:r>
              <a:rPr lang="it-IT" dirty="0" err="1" smtClean="0"/>
              <a:t>computing</a:t>
            </a:r>
            <a:r>
              <a:rPr lang="it-IT" dirty="0" smtClean="0"/>
              <a:t> </a:t>
            </a:r>
            <a:r>
              <a:rPr lang="it-IT" dirty="0" err="1" smtClean="0"/>
              <a:t>system</a:t>
            </a:r>
            <a:r>
              <a:rPr lang="it-IT" dirty="0" smtClean="0"/>
              <a:t>, </a:t>
            </a:r>
            <a:r>
              <a:rPr lang="it-IT" dirty="0" err="1" smtClean="0"/>
              <a:t>shoud</a:t>
            </a:r>
            <a:r>
              <a:rPr lang="it-IT" dirty="0" smtClean="0"/>
              <a:t> be </a:t>
            </a:r>
            <a:r>
              <a:rPr lang="it-IT" dirty="0" err="1" smtClean="0"/>
              <a:t>loosely</a:t>
            </a:r>
            <a:r>
              <a:rPr lang="it-IT" dirty="0" smtClean="0"/>
              <a:t> </a:t>
            </a:r>
            <a:r>
              <a:rPr lang="it-IT" dirty="0" err="1" smtClean="0"/>
              <a:t>coupled</a:t>
            </a:r>
            <a:r>
              <a:rPr lang="it-IT" dirty="0" smtClean="0"/>
              <a:t>, </a:t>
            </a:r>
            <a:r>
              <a:rPr lang="it-IT" dirty="0" err="1" smtClean="0"/>
              <a:t>each</a:t>
            </a:r>
            <a:r>
              <a:rPr lang="it-IT" dirty="0" smtClean="0"/>
              <a:t> </a:t>
            </a:r>
            <a:r>
              <a:rPr lang="it-IT" dirty="0" err="1" smtClean="0"/>
              <a:t>other</a:t>
            </a:r>
            <a:r>
              <a:rPr lang="it-IT" dirty="0" smtClean="0"/>
              <a:t> </a:t>
            </a:r>
            <a:r>
              <a:rPr lang="it-IT" dirty="0" err="1" smtClean="0"/>
              <a:t>indipendent</a:t>
            </a:r>
            <a:r>
              <a:rPr lang="it-IT" dirty="0" smtClean="0"/>
              <a:t> </a:t>
            </a:r>
            <a:r>
              <a:rPr lang="it-IT" dirty="0" err="1" smtClean="0"/>
              <a:t>at</a:t>
            </a:r>
            <a:r>
              <a:rPr lang="it-IT" dirty="0" smtClean="0"/>
              <a:t> </a:t>
            </a:r>
            <a:r>
              <a:rPr lang="it-IT" dirty="0" err="1" smtClean="0"/>
              <a:t>develop</a:t>
            </a:r>
            <a:r>
              <a:rPr lang="it-IT" dirty="0" smtClean="0"/>
              <a:t> and deploy time and for scale out </a:t>
            </a:r>
            <a:r>
              <a:rPr lang="it-IT" dirty="0" err="1" smtClean="0"/>
              <a:t>purposes</a:t>
            </a:r>
            <a:endParaRPr lang="it-IT" dirty="0" smtClean="0"/>
          </a:p>
          <a:p>
            <a:pPr lvl="2" eaLnBrk="1" hangingPunct="1"/>
            <a:r>
              <a:rPr lang="it-IT" dirty="0" smtClean="0"/>
              <a:t>For </a:t>
            </a:r>
            <a:r>
              <a:rPr lang="it-IT" dirty="0" err="1" smtClean="0"/>
              <a:t>each</a:t>
            </a:r>
            <a:r>
              <a:rPr lang="it-IT" dirty="0" smtClean="0"/>
              <a:t> service the </a:t>
            </a:r>
            <a:r>
              <a:rPr lang="it-IT" dirty="0" err="1" smtClean="0"/>
              <a:t>adoption</a:t>
            </a:r>
            <a:r>
              <a:rPr lang="it-IT" dirty="0"/>
              <a:t> of new </a:t>
            </a:r>
            <a:r>
              <a:rPr lang="it-IT" dirty="0" err="1"/>
              <a:t>technology</a:t>
            </a:r>
            <a:r>
              <a:rPr lang="it-IT" dirty="0"/>
              <a:t> or design pattern </a:t>
            </a:r>
            <a:r>
              <a:rPr lang="it-IT" dirty="0" err="1" smtClean="0"/>
              <a:t>should</a:t>
            </a:r>
            <a:r>
              <a:rPr lang="it-IT" dirty="0" smtClean="0"/>
              <a:t> be </a:t>
            </a:r>
            <a:r>
              <a:rPr lang="it-IT" dirty="0" err="1" smtClean="0"/>
              <a:t>quick</a:t>
            </a:r>
            <a:r>
              <a:rPr lang="it-IT" dirty="0" smtClean="0"/>
              <a:t> and </a:t>
            </a:r>
            <a:r>
              <a:rPr lang="it-IT" dirty="0" err="1" smtClean="0"/>
              <a:t>impactless</a:t>
            </a:r>
            <a:r>
              <a:rPr lang="it-IT" dirty="0" smtClean="0"/>
              <a:t> </a:t>
            </a:r>
            <a:r>
              <a:rPr lang="it-IT" dirty="0" err="1" smtClean="0"/>
              <a:t>against</a:t>
            </a:r>
            <a:r>
              <a:rPr lang="it-IT" dirty="0" smtClean="0"/>
              <a:t> the </a:t>
            </a:r>
            <a:r>
              <a:rPr lang="it-IT" dirty="0" err="1" smtClean="0"/>
              <a:t>overall</a:t>
            </a:r>
            <a:r>
              <a:rPr lang="it-IT" dirty="0" smtClean="0"/>
              <a:t> </a:t>
            </a:r>
            <a:r>
              <a:rPr lang="it-IT" dirty="0" err="1" smtClean="0"/>
              <a:t>system</a:t>
            </a:r>
            <a:r>
              <a:rPr lang="it-IT" dirty="0" smtClean="0"/>
              <a:t>  </a:t>
            </a:r>
          </a:p>
          <a:p>
            <a:pPr lvl="1" eaLnBrk="1" hangingPunct="1"/>
            <a:r>
              <a:rPr lang="it-IT" b="1" dirty="0" smtClean="0"/>
              <a:t>Technical </a:t>
            </a:r>
          </a:p>
          <a:p>
            <a:pPr lvl="2" eaLnBrk="1" hangingPunct="1"/>
            <a:r>
              <a:rPr lang="it-IT" dirty="0" smtClean="0"/>
              <a:t>Deployment </a:t>
            </a:r>
            <a:r>
              <a:rPr lang="it-IT" dirty="0" err="1" smtClean="0"/>
              <a:t>should</a:t>
            </a:r>
            <a:r>
              <a:rPr lang="it-IT" dirty="0" smtClean="0"/>
              <a:t> be </a:t>
            </a:r>
            <a:r>
              <a:rPr lang="it-IT" dirty="0" err="1" smtClean="0"/>
              <a:t>flexible</a:t>
            </a:r>
            <a:r>
              <a:rPr lang="it-IT" dirty="0" smtClean="0"/>
              <a:t> and </a:t>
            </a:r>
            <a:r>
              <a:rPr lang="it-IT" dirty="0" err="1" smtClean="0"/>
              <a:t>environment</a:t>
            </a:r>
            <a:r>
              <a:rPr lang="it-IT" dirty="0" smtClean="0"/>
              <a:t> </a:t>
            </a:r>
            <a:r>
              <a:rPr lang="it-IT" dirty="0" err="1" smtClean="0"/>
              <a:t>invariant</a:t>
            </a:r>
            <a:r>
              <a:rPr lang="it-IT" dirty="0" smtClean="0"/>
              <a:t> (</a:t>
            </a:r>
            <a:r>
              <a:rPr lang="it-IT" dirty="0" err="1" smtClean="0"/>
              <a:t>locally</a:t>
            </a:r>
            <a:r>
              <a:rPr lang="it-IT" dirty="0" smtClean="0"/>
              <a:t>/in a </a:t>
            </a:r>
            <a:r>
              <a:rPr lang="it-IT" dirty="0" err="1" smtClean="0"/>
              <a:t>cloud</a:t>
            </a:r>
            <a:r>
              <a:rPr lang="it-IT" dirty="0" smtClean="0"/>
              <a:t> </a:t>
            </a:r>
            <a:r>
              <a:rPr lang="it-IT" dirty="0" err="1" smtClean="0"/>
              <a:t>based</a:t>
            </a:r>
            <a:r>
              <a:rPr lang="it-IT" dirty="0" smtClean="0"/>
              <a:t> </a:t>
            </a:r>
            <a:r>
              <a:rPr lang="it-IT" dirty="0" err="1" smtClean="0"/>
              <a:t>environment</a:t>
            </a:r>
            <a:r>
              <a:rPr lang="it-IT" dirty="0" smtClean="0"/>
              <a:t>)</a:t>
            </a:r>
          </a:p>
          <a:p>
            <a:pPr lvl="2" eaLnBrk="1" hangingPunct="1"/>
            <a:r>
              <a:rPr lang="it-IT" dirty="0" smtClean="0"/>
              <a:t>Data </a:t>
            </a:r>
            <a:r>
              <a:rPr lang="it-IT" dirty="0" err="1" smtClean="0"/>
              <a:t>consistency</a:t>
            </a:r>
            <a:r>
              <a:rPr lang="it-IT" dirty="0" smtClean="0"/>
              <a:t> </a:t>
            </a:r>
            <a:r>
              <a:rPr lang="it-IT" dirty="0" err="1" smtClean="0"/>
              <a:t>shoud</a:t>
            </a:r>
            <a:r>
              <a:rPr lang="it-IT" dirty="0" smtClean="0"/>
              <a:t> be </a:t>
            </a:r>
            <a:r>
              <a:rPr lang="it-IT" dirty="0" err="1" smtClean="0"/>
              <a:t>realized</a:t>
            </a:r>
            <a:r>
              <a:rPr lang="it-IT" dirty="0" smtClean="0"/>
              <a:t> by </a:t>
            </a:r>
            <a:r>
              <a:rPr lang="it-IT" dirty="0" err="1" smtClean="0"/>
              <a:t>asynchronous</a:t>
            </a:r>
            <a:r>
              <a:rPr lang="it-IT" dirty="0" smtClean="0"/>
              <a:t> non-</a:t>
            </a:r>
            <a:r>
              <a:rPr lang="it-IT" dirty="0" err="1" smtClean="0"/>
              <a:t>blocking</a:t>
            </a:r>
            <a:r>
              <a:rPr lang="it-IT" dirty="0" smtClean="0"/>
              <a:t> </a:t>
            </a:r>
            <a:r>
              <a:rPr lang="it-IT" dirty="0" err="1" smtClean="0"/>
              <a:t>operations</a:t>
            </a:r>
            <a:endParaRPr lang="it-IT" dirty="0" smtClean="0"/>
          </a:p>
          <a:p>
            <a:pPr lvl="2" eaLnBrk="1" hangingPunct="1"/>
            <a:r>
              <a:rPr lang="it-IT" dirty="0" smtClean="0"/>
              <a:t>Data </a:t>
            </a:r>
            <a:r>
              <a:rPr lang="it-IT" dirty="0" err="1" smtClean="0"/>
              <a:t>persistance</a:t>
            </a:r>
            <a:r>
              <a:rPr lang="it-IT" dirty="0" smtClean="0"/>
              <a:t> </a:t>
            </a:r>
            <a:r>
              <a:rPr lang="it-IT" dirty="0" err="1" smtClean="0"/>
              <a:t>will</a:t>
            </a:r>
            <a:r>
              <a:rPr lang="it-IT" dirty="0" smtClean="0"/>
              <a:t> be </a:t>
            </a:r>
            <a:r>
              <a:rPr lang="it-IT" dirty="0" err="1" smtClean="0"/>
              <a:t>accomplished</a:t>
            </a:r>
            <a:r>
              <a:rPr lang="it-IT" dirty="0" smtClean="0"/>
              <a:t> by a </a:t>
            </a:r>
            <a:r>
              <a:rPr lang="it-IT" dirty="0" err="1" smtClean="0"/>
              <a:t>poliglot</a:t>
            </a:r>
            <a:r>
              <a:rPr lang="it-IT" dirty="0" smtClean="0"/>
              <a:t> </a:t>
            </a:r>
            <a:r>
              <a:rPr lang="it-IT" dirty="0" err="1" smtClean="0"/>
              <a:t>approach</a:t>
            </a:r>
            <a:r>
              <a:rPr lang="it-IT" dirty="0" smtClean="0"/>
              <a:t> with </a:t>
            </a:r>
            <a:r>
              <a:rPr lang="it-IT" dirty="0" err="1" smtClean="0"/>
              <a:t>different</a:t>
            </a:r>
            <a:r>
              <a:rPr lang="it-IT" dirty="0" smtClean="0"/>
              <a:t> and </a:t>
            </a:r>
            <a:r>
              <a:rPr lang="it-IT" dirty="0" err="1" smtClean="0"/>
              <a:t>specialized</a:t>
            </a:r>
            <a:r>
              <a:rPr lang="it-IT" dirty="0" smtClean="0"/>
              <a:t> data </a:t>
            </a:r>
            <a:r>
              <a:rPr lang="it-IT" dirty="0" err="1" smtClean="0"/>
              <a:t>store</a:t>
            </a:r>
            <a:r>
              <a:rPr lang="it-IT" dirty="0" smtClean="0"/>
              <a:t>  </a:t>
            </a:r>
          </a:p>
          <a:p>
            <a:pPr lvl="1" eaLnBrk="1" hangingPunct="1"/>
            <a:r>
              <a:rPr lang="it-IT" b="1" dirty="0" smtClean="0"/>
              <a:t>System management</a:t>
            </a:r>
            <a:r>
              <a:rPr lang="it-IT" b="1" dirty="0"/>
              <a:t>	</a:t>
            </a:r>
          </a:p>
          <a:p>
            <a:pPr lvl="2" eaLnBrk="1" hangingPunct="1"/>
            <a:r>
              <a:rPr lang="it-IT" dirty="0" smtClean="0"/>
              <a:t>The </a:t>
            </a:r>
            <a:r>
              <a:rPr lang="it-IT" dirty="0" err="1" smtClean="0"/>
              <a:t>eventual</a:t>
            </a:r>
            <a:r>
              <a:rPr lang="it-IT" dirty="0" smtClean="0"/>
              <a:t> </a:t>
            </a:r>
            <a:r>
              <a:rPr lang="it-IT" dirty="0" err="1" smtClean="0"/>
              <a:t>infrastructure</a:t>
            </a:r>
            <a:r>
              <a:rPr lang="it-IT" dirty="0" smtClean="0"/>
              <a:t> scale-out </a:t>
            </a:r>
            <a:r>
              <a:rPr lang="it-IT" dirty="0" err="1" smtClean="0"/>
              <a:t>should</a:t>
            </a:r>
            <a:r>
              <a:rPr lang="it-IT" dirty="0" smtClean="0"/>
              <a:t> be the </a:t>
            </a:r>
            <a:r>
              <a:rPr lang="it-IT" dirty="0" err="1" smtClean="0"/>
              <a:t>simplest</a:t>
            </a:r>
            <a:r>
              <a:rPr lang="it-IT" dirty="0" smtClean="0"/>
              <a:t> </a:t>
            </a:r>
            <a:r>
              <a:rPr lang="it-IT" dirty="0" err="1" smtClean="0"/>
              <a:t>possible</a:t>
            </a:r>
            <a:r>
              <a:rPr lang="it-IT" dirty="0" smtClean="0"/>
              <a:t> (zero service </a:t>
            </a:r>
            <a:r>
              <a:rPr lang="it-IT" dirty="0" err="1" smtClean="0"/>
              <a:t>downtime</a:t>
            </a:r>
            <a:r>
              <a:rPr lang="it-IT" dirty="0" smtClean="0"/>
              <a:t>)</a:t>
            </a:r>
          </a:p>
          <a:p>
            <a:pPr lvl="2" eaLnBrk="1" hangingPunct="1"/>
            <a:r>
              <a:rPr lang="it-IT" dirty="0" smtClean="0"/>
              <a:t>Service </a:t>
            </a:r>
            <a:r>
              <a:rPr lang="it-IT" dirty="0" err="1" smtClean="0"/>
              <a:t>discovery</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coding</a:t>
            </a:r>
            <a:r>
              <a:rPr lang="it-IT" dirty="0" smtClean="0"/>
              <a:t> the </a:t>
            </a:r>
            <a:r>
              <a:rPr lang="it-IT" dirty="0" err="1" smtClean="0"/>
              <a:t>services</a:t>
            </a:r>
            <a:r>
              <a:rPr lang="it-IT" dirty="0" smtClean="0"/>
              <a:t> </a:t>
            </a:r>
            <a:r>
              <a:rPr lang="it-IT" dirty="0" err="1" smtClean="0"/>
              <a:t>resolution</a:t>
            </a:r>
            <a:r>
              <a:rPr lang="it-IT" dirty="0" smtClean="0"/>
              <a:t> </a:t>
            </a:r>
            <a:endParaRPr lang="it-IT" dirty="0"/>
          </a:p>
          <a:p>
            <a:pPr lvl="2" eaLnBrk="1" hangingPunct="1"/>
            <a:r>
              <a:rPr lang="it-IT" dirty="0"/>
              <a:t>C</a:t>
            </a:r>
            <a:r>
              <a:rPr lang="it-IT" dirty="0" smtClean="0"/>
              <a:t>lient side </a:t>
            </a:r>
            <a:r>
              <a:rPr lang="it-IT" dirty="0" err="1" smtClean="0"/>
              <a:t>load</a:t>
            </a:r>
            <a:r>
              <a:rPr lang="it-IT" dirty="0" smtClean="0"/>
              <a:t> </a:t>
            </a:r>
            <a:r>
              <a:rPr lang="it-IT" dirty="0" err="1" smtClean="0"/>
              <a:t>balancing</a:t>
            </a:r>
            <a:r>
              <a:rPr lang="it-IT" dirty="0" smtClean="0"/>
              <a:t> </a:t>
            </a:r>
            <a:r>
              <a:rPr lang="it-IT" dirty="0" err="1" smtClean="0"/>
              <a:t>features</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infrastructure</a:t>
            </a:r>
            <a:r>
              <a:rPr lang="it-IT" dirty="0" smtClean="0"/>
              <a:t> </a:t>
            </a:r>
            <a:r>
              <a:rPr lang="it-IT" dirty="0" err="1" smtClean="0"/>
              <a:t>needs</a:t>
            </a:r>
            <a:r>
              <a:rPr lang="it-IT" dirty="0" smtClean="0"/>
              <a:t>, </a:t>
            </a:r>
            <a:r>
              <a:rPr lang="it-IT" dirty="0" err="1" smtClean="0"/>
              <a:t>simply</a:t>
            </a:r>
            <a:r>
              <a:rPr lang="it-IT" dirty="0" smtClean="0"/>
              <a:t> </a:t>
            </a:r>
            <a:r>
              <a:rPr lang="it-IT" dirty="0" err="1" smtClean="0"/>
              <a:t>adding</a:t>
            </a:r>
            <a:r>
              <a:rPr lang="it-IT" dirty="0" smtClean="0"/>
              <a:t> new service </a:t>
            </a:r>
            <a:r>
              <a:rPr lang="it-IT" dirty="0" err="1" smtClean="0"/>
              <a:t>instances</a:t>
            </a:r>
            <a:endParaRPr lang="it-IT"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0456074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Introduction</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the </a:t>
            </a:r>
            <a:r>
              <a:rPr lang="en-US" sz="3600" dirty="0"/>
              <a:t>cloud-based registry service </a:t>
            </a:r>
            <a:r>
              <a:rPr lang="en-US" sz="3600" dirty="0" smtClean="0"/>
              <a:t>of </a:t>
            </a:r>
            <a:r>
              <a:rPr lang="en-US" sz="3600" dirty="0" err="1" smtClean="0"/>
              <a:t>docker</a:t>
            </a:r>
            <a:r>
              <a:rPr lang="en-US" sz="3600" dirty="0" smtClean="0"/>
              <a:t> images providing:</a:t>
            </a:r>
          </a:p>
          <a:p>
            <a:pPr lvl="1"/>
            <a:r>
              <a:rPr lang="en-US" sz="3600" dirty="0"/>
              <a:t>Official </a:t>
            </a:r>
            <a:r>
              <a:rPr lang="en-US" sz="3600" dirty="0" smtClean="0"/>
              <a:t>and private image </a:t>
            </a:r>
            <a:r>
              <a:rPr lang="en-US" sz="3600" dirty="0"/>
              <a:t>repositories: finding, managing, pushing and pulling images </a:t>
            </a:r>
            <a:r>
              <a:rPr lang="en-US" sz="3600" dirty="0" smtClean="0"/>
              <a:t>from </a:t>
            </a:r>
            <a:r>
              <a:rPr lang="en-US" sz="3600" dirty="0" err="1" smtClean="0"/>
              <a:t>Docker</a:t>
            </a:r>
            <a:r>
              <a:rPr lang="en-US" sz="3600" dirty="0" smtClean="0"/>
              <a:t> command line</a:t>
            </a:r>
          </a:p>
          <a:p>
            <a:pPr lvl="1"/>
            <a:r>
              <a:rPr lang="en-US" sz="3600" dirty="0" smtClean="0"/>
              <a:t>Automated </a:t>
            </a:r>
            <a:r>
              <a:rPr lang="en-US" sz="3600" dirty="0"/>
              <a:t>builds: creating new </a:t>
            </a:r>
            <a:r>
              <a:rPr lang="en-US" sz="3600" dirty="0" smtClean="0"/>
              <a:t>images, </a:t>
            </a:r>
            <a:r>
              <a:rPr lang="en-US" sz="3600" dirty="0"/>
              <a:t>manually trigged</a:t>
            </a:r>
            <a:r>
              <a:rPr lang="en-US" sz="3600" dirty="0" smtClean="0"/>
              <a:t> or when changes </a:t>
            </a:r>
            <a:r>
              <a:rPr lang="en-US" sz="3600" dirty="0"/>
              <a:t>are detected in the source code repository.</a:t>
            </a:r>
          </a:p>
          <a:p>
            <a:pPr lvl="1"/>
            <a:r>
              <a:rPr lang="en-US" sz="3600" dirty="0" err="1" smtClean="0"/>
              <a:t>Webhooks</a:t>
            </a:r>
            <a:r>
              <a:rPr lang="en-US" sz="3600" dirty="0" smtClean="0"/>
              <a:t> features: triggering </a:t>
            </a:r>
            <a:r>
              <a:rPr lang="en-US" sz="3600" dirty="0"/>
              <a:t>actions after a successful push to a repository.</a:t>
            </a:r>
          </a:p>
          <a:p>
            <a:pPr lvl="1"/>
            <a:r>
              <a:rPr lang="en-US" sz="3600" dirty="0" smtClean="0"/>
              <a:t>Team collaboration </a:t>
            </a:r>
            <a:r>
              <a:rPr lang="en-US" sz="3600" dirty="0"/>
              <a:t>and workflow </a:t>
            </a:r>
            <a:r>
              <a:rPr lang="en-US" sz="3600" dirty="0" smtClean="0"/>
              <a:t>automation. </a:t>
            </a:r>
          </a:p>
          <a:p>
            <a:pPr marL="419100" lvl="1" indent="0">
              <a:buNone/>
            </a:pP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r>
              <a:rPr lang="en-US" sz="3600" dirty="0" smtClean="0"/>
              <a:t>.</a:t>
            </a:r>
            <a:r>
              <a:rPr lang="en-US" sz="3600" strike="sngStrike" dirty="0" smtClean="0"/>
              <a:t> </a:t>
            </a:r>
            <a:endParaRPr lang="en-US" sz="3600" strike="sngStrike" dirty="0"/>
          </a:p>
          <a:p>
            <a:pPr marL="0" indent="0">
              <a:buNone/>
            </a:pPr>
            <a:r>
              <a:rPr lang="en-US" sz="3600" dirty="0" smtClean="0"/>
              <a:t>You </a:t>
            </a:r>
            <a:r>
              <a:rPr lang="en-US" sz="3600" dirty="0"/>
              <a:t>can create public repositories which can be accessed by any other Hub user, or you can create private repositories with limited access you control.</a:t>
            </a:r>
          </a:p>
          <a:p>
            <a:pPr marL="0" indent="0">
              <a:buNone/>
            </a:pPr>
            <a:r>
              <a:rPr lang="en-US" sz="3600" dirty="0" smtClean="0"/>
              <a:t>. </a:t>
            </a:r>
            <a:r>
              <a:rPr lang="it-IT" sz="3600" dirty="0" smtClean="0"/>
              <a:t> </a:t>
            </a:r>
            <a:endParaRPr lang="it-IT" sz="36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Jenkins@Openshift</a:t>
            </a:r>
            <a:r>
              <a:rPr lang="it-IT" dirty="0" smtClean="0"/>
              <a:t>]</a:t>
            </a:r>
            <a:endParaRPr lang="it-IT" dirty="0"/>
          </a:p>
        </p:txBody>
      </p:sp>
      <p:sp>
        <p:nvSpPr>
          <p:cNvPr id="3" name="Segnaposto contenuto 2"/>
          <p:cNvSpPr>
            <a:spLocks noGrp="1"/>
          </p:cNvSpPr>
          <p:nvPr>
            <p:ph idx="1"/>
          </p:nvPr>
        </p:nvSpPr>
        <p:spPr/>
        <p:txBody>
          <a:bodyPr/>
          <a:lstStyle/>
          <a:p>
            <a:pPr marL="0" indent="0">
              <a:buNone/>
            </a:pPr>
            <a:r>
              <a:rPr lang="en-US" sz="3200" dirty="0" err="1" smtClean="0"/>
              <a:t>OpenShift</a:t>
            </a:r>
            <a:r>
              <a:rPr lang="en-US" sz="3200" dirty="0" smtClean="0"/>
              <a:t> </a:t>
            </a:r>
            <a:r>
              <a:rPr lang="en-US" sz="3200" dirty="0"/>
              <a:t>is Red Hat's Platform-as-a-Service (</a:t>
            </a:r>
            <a:r>
              <a:rPr lang="en-US" sz="3200" dirty="0" err="1"/>
              <a:t>PaaS</a:t>
            </a:r>
            <a:r>
              <a:rPr lang="en-US" sz="3200" dirty="0"/>
              <a:t>) </a:t>
            </a:r>
            <a:r>
              <a:rPr lang="en-US" sz="3200" dirty="0" smtClean="0"/>
              <a:t>cloud environment</a:t>
            </a:r>
            <a:r>
              <a:rPr lang="en-US" sz="3200" dirty="0"/>
              <a:t> </a:t>
            </a:r>
            <a:r>
              <a:rPr lang="en-US" sz="3200" dirty="0" smtClean="0"/>
              <a:t>.</a:t>
            </a:r>
          </a:p>
          <a:p>
            <a:pPr marL="0" indent="0">
              <a:buNone/>
            </a:pPr>
            <a:r>
              <a:rPr lang="en-US" sz="3200" dirty="0" smtClean="0"/>
              <a:t>A Jenkins gear, among those available in this environment, will realize features of Continuous Integration.</a:t>
            </a:r>
          </a:p>
          <a:p>
            <a:pPr marL="0" indent="0">
              <a:buNone/>
            </a:pPr>
            <a:endParaRPr lang="en-US" sz="3200" dirty="0" smtClean="0"/>
          </a:p>
          <a:p>
            <a:pPr marL="0" indent="0">
              <a:buNone/>
            </a:pPr>
            <a:r>
              <a:rPr lang="en-US" sz="3200" dirty="0" smtClean="0"/>
              <a:t>Jenkins is </a:t>
            </a:r>
            <a:r>
              <a:rPr lang="en-US" sz="3200" dirty="0"/>
              <a:t>a full featured continuous integration (CI) server </a:t>
            </a:r>
            <a:r>
              <a:rPr lang="en-US" sz="3200" dirty="0" smtClean="0"/>
              <a:t>integrated with </a:t>
            </a:r>
            <a:r>
              <a:rPr lang="en-US" sz="3200" dirty="0" err="1" smtClean="0"/>
              <a:t>github</a:t>
            </a:r>
            <a:r>
              <a:rPr lang="en-US" sz="3200" dirty="0" smtClean="0"/>
              <a:t> repository.</a:t>
            </a:r>
            <a:endParaRPr lang="en-US" sz="3200" dirty="0"/>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1759952" y="6880362"/>
            <a:ext cx="9721080" cy="4946190"/>
          </a:xfrm>
        </p:spPr>
        <p:txBody>
          <a:bodyPr/>
          <a:lstStyle/>
          <a:p>
            <a:r>
              <a:rPr lang="it-IT" dirty="0" err="1" smtClean="0"/>
              <a:t>Dockerfiletemplate</a:t>
            </a:r>
            <a:r>
              <a:rPr lang="it-IT" dirty="0" smtClean="0"/>
              <a:t> from </a:t>
            </a:r>
            <a:r>
              <a:rPr lang="it-IT" dirty="0" err="1" smtClean="0"/>
              <a:t>witch</a:t>
            </a:r>
            <a:endParaRPr lang="it-IT" dirty="0" smtClean="0"/>
          </a:p>
          <a:p>
            <a:r>
              <a:rPr lang="it-IT" dirty="0" err="1" smtClean="0"/>
              <a:t>During</a:t>
            </a:r>
            <a:r>
              <a:rPr lang="it-IT" dirty="0" smtClean="0"/>
              <a:t> image </a:t>
            </a:r>
            <a:r>
              <a:rPr lang="it-IT" dirty="0" err="1" smtClean="0"/>
              <a:t>creation</a:t>
            </a:r>
            <a:r>
              <a:rPr lang="it-IT" dirty="0" smtClean="0"/>
              <a:t> with a </a:t>
            </a:r>
            <a:r>
              <a:rPr lang="it-IT" dirty="0" err="1" smtClean="0"/>
              <a:t>git</a:t>
            </a:r>
            <a:r>
              <a:rPr lang="it-IT" dirty="0" smtClean="0"/>
              <a:t> clone </a:t>
            </a:r>
            <a:r>
              <a:rPr lang="it-IT" dirty="0" err="1" smtClean="0"/>
              <a:t>comand</a:t>
            </a:r>
            <a:r>
              <a:rPr lang="it-IT" dirty="0" smtClean="0"/>
              <a:t> the image </a:t>
            </a:r>
            <a:r>
              <a:rPr lang="it-IT" dirty="0" err="1" smtClean="0"/>
              <a:t>will</a:t>
            </a:r>
            <a:r>
              <a:rPr lang="it-IT" dirty="0" smtClean="0"/>
              <a:t> clone the </a:t>
            </a:r>
            <a:r>
              <a:rPr lang="it-IT" dirty="0" err="1" smtClean="0"/>
              <a:t>repository</a:t>
            </a:r>
            <a:r>
              <a:rPr lang="it-IT" dirty="0" smtClean="0"/>
              <a:t> with the </a:t>
            </a:r>
            <a:r>
              <a:rPr lang="it-IT" dirty="0" err="1" smtClean="0"/>
              <a:t>artifact</a:t>
            </a:r>
            <a:r>
              <a:rPr lang="it-IT" dirty="0" smtClean="0"/>
              <a:t> </a:t>
            </a:r>
            <a:r>
              <a:rPr lang="it-IT" dirty="0" err="1" smtClean="0"/>
              <a:t>locally</a:t>
            </a:r>
            <a:endParaRPr lang="it-IT" dirty="0" smtClean="0"/>
          </a:p>
          <a:p>
            <a:r>
              <a:rPr lang="it-IT" dirty="0" smtClean="0"/>
              <a:t> </a:t>
            </a:r>
          </a:p>
          <a:p>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2"/>
              </a:rPr>
              <a:t>/</a:t>
            </a:r>
            <a:r>
              <a:rPr lang="en-US" sz="2400" u="sng" dirty="0">
                <a:hlinkClick r:id="rId2"/>
              </a:rPr>
              <a:t>temp/it/</a:t>
            </a:r>
            <a:r>
              <a:rPr lang="en-US" sz="2400" u="sng" dirty="0" err="1">
                <a:hlinkClick r:id="rId2"/>
              </a:rPr>
              <a:t>luigibennardis</a:t>
            </a:r>
            <a:r>
              <a:rPr lang="en-US" sz="2400" u="sng" dirty="0">
                <a:hlinkClick r:id="rId2"/>
              </a:rPr>
              <a:t>/00D-bookABattery_SERVICE</a:t>
            </a:r>
            <a:r>
              <a:rPr lang="en-US" sz="2400" b="1" u="sng" dirty="0">
                <a:solidFill>
                  <a:srgbClr val="FF0000"/>
                </a:solidFill>
                <a:hlinkClick r:id="rId2"/>
              </a:rPr>
              <a:t>/@version@/@</a:t>
            </a:r>
            <a:r>
              <a:rPr lang="en-US" sz="2400" b="1" u="sng" dirty="0" err="1">
                <a:solidFill>
                  <a:srgbClr val="FF0000"/>
                </a:solidFill>
                <a:hlinkClick r:id="rId2"/>
              </a:rPr>
              <a:t>jar_name</a:t>
            </a:r>
            <a:r>
              <a:rPr lang="en-US" sz="2400" b="1" u="sng" dirty="0">
                <a:solidFill>
                  <a:srgbClr val="FF0000"/>
                </a:solidFill>
                <a:hlinkClick r:id="rId2"/>
              </a:rPr>
              <a:t>@-@version@.</a:t>
            </a:r>
            <a:r>
              <a:rPr lang="en-US" sz="2400" u="sng" dirty="0" smtClean="0">
                <a:hlinkClick r:id="rId2"/>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5171762" y="5561856"/>
            <a:ext cx="8685534" cy="4896544"/>
          </a:xfrm>
        </p:spPr>
        <p:txBody>
          <a:bodyPr/>
          <a:lstStyle/>
          <a:p>
            <a:r>
              <a:rPr lang="it-IT" dirty="0" err="1" smtClean="0"/>
              <a:t>Replacer</a:t>
            </a:r>
            <a:r>
              <a:rPr lang="it-IT" dirty="0" smtClean="0"/>
              <a:t> </a:t>
            </a:r>
            <a:r>
              <a:rPr lang="it-IT" dirty="0" err="1" smtClean="0"/>
              <a:t>plug</a:t>
            </a:r>
            <a:r>
              <a:rPr lang="it-IT" dirty="0" smtClean="0"/>
              <a:t> in for </a:t>
            </a:r>
            <a:r>
              <a:rPr lang="it-IT" dirty="0" err="1" smtClean="0"/>
              <a:t>Maven</a:t>
            </a:r>
            <a:endParaRPr lang="it-IT" dirty="0" smtClean="0"/>
          </a:p>
          <a:p>
            <a:r>
              <a:rPr lang="it-IT" dirty="0" err="1" smtClean="0"/>
              <a:t>It</a:t>
            </a:r>
            <a:r>
              <a:rPr lang="it-IT" dirty="0" smtClean="0"/>
              <a:t> </a:t>
            </a:r>
            <a:r>
              <a:rPr lang="it-IT" dirty="0" err="1" smtClean="0"/>
              <a:t>will</a:t>
            </a:r>
            <a:r>
              <a:rPr lang="it-IT" dirty="0" smtClean="0"/>
              <a:t> update the @</a:t>
            </a:r>
            <a:r>
              <a:rPr lang="it-IT" dirty="0" err="1" smtClean="0"/>
              <a:t>tags</a:t>
            </a:r>
            <a:r>
              <a:rPr lang="it-IT" dirty="0" smtClean="0"/>
              <a:t>@ in the </a:t>
            </a:r>
            <a:r>
              <a:rPr lang="it-IT" dirty="0" err="1" smtClean="0"/>
              <a:t>dockerfile</a:t>
            </a:r>
            <a:r>
              <a:rPr lang="it-IT" dirty="0" smtClean="0"/>
              <a:t> </a:t>
            </a:r>
            <a:r>
              <a:rPr lang="it-IT" dirty="0" err="1" smtClean="0"/>
              <a:t>template</a:t>
            </a:r>
            <a:r>
              <a:rPr lang="it-IT" dirty="0" smtClean="0"/>
              <a:t> file</a:t>
            </a:r>
          </a:p>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project</a:t>
            </a:r>
            <a:r>
              <a:rPr lang="it-IT" dirty="0" smtClean="0"/>
              <a:t> management </a:t>
            </a:r>
            <a:r>
              <a:rPr lang="it-IT" dirty="0" err="1" smtClean="0"/>
              <a:t>related</a:t>
            </a:r>
            <a:r>
              <a:rPr lang="it-IT" dirty="0" smtClean="0"/>
              <a:t>)</a:t>
            </a:r>
          </a:p>
        </p:txBody>
      </p:sp>
      <p:sp>
        <p:nvSpPr>
          <p:cNvPr id="8195" name="Rectangle 2"/>
          <p:cNvSpPr>
            <a:spLocks noGrp="1" noChangeArrowheads="1"/>
          </p:cNvSpPr>
          <p:nvPr>
            <p:ph type="body" idx="1"/>
          </p:nvPr>
        </p:nvSpPr>
        <p:spPr>
          <a:xfrm>
            <a:off x="617538" y="1676400"/>
            <a:ext cx="23134637" cy="2949352"/>
          </a:xfrm>
        </p:spPr>
        <p:txBody>
          <a:bodyPr/>
          <a:lstStyle/>
          <a:p>
            <a:pPr lvl="1" eaLnBrk="1" hangingPunct="1">
              <a:buFont typeface="Arial" pitchFamily="34" charset="0"/>
              <a:buChar char="•"/>
            </a:pPr>
            <a:r>
              <a:rPr lang="it-IT" sz="4400" dirty="0" smtClean="0"/>
              <a:t>The software delivery </a:t>
            </a:r>
            <a:r>
              <a:rPr lang="it-IT" sz="4400" dirty="0" err="1" smtClean="0"/>
              <a:t>should</a:t>
            </a:r>
            <a:r>
              <a:rPr lang="it-IT" sz="4400" dirty="0" smtClean="0"/>
              <a:t> be </a:t>
            </a:r>
            <a:r>
              <a:rPr lang="it-IT" sz="4400" dirty="0" err="1" smtClean="0"/>
              <a:t>faster</a:t>
            </a:r>
            <a:r>
              <a:rPr lang="it-IT" sz="4400" dirty="0" smtClean="0"/>
              <a:t>, </a:t>
            </a:r>
            <a:r>
              <a:rPr lang="it-IT" sz="4400" dirty="0" err="1" smtClean="0"/>
              <a:t>avoiding</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Arial" pitchFamily="34" charset="0"/>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by small feature teams, </a:t>
            </a:r>
            <a:r>
              <a:rPr lang="it-IT" sz="4400" dirty="0" err="1" smtClean="0"/>
              <a:t>eventually</a:t>
            </a:r>
            <a:r>
              <a:rPr lang="it-IT" sz="4400" dirty="0"/>
              <a:t> </a:t>
            </a:r>
            <a:r>
              <a:rPr lang="it-IT" sz="4400" dirty="0" err="1"/>
              <a:t>geographically</a:t>
            </a:r>
            <a:r>
              <a:rPr lang="it-IT" sz="4400" dirty="0"/>
              <a:t> </a:t>
            </a:r>
            <a:r>
              <a:rPr lang="it-IT" sz="4400" dirty="0" err="1" smtClean="0"/>
              <a:t>distributed</a:t>
            </a:r>
            <a:r>
              <a:rPr lang="it-IT" sz="4400" dirty="0" smtClean="0"/>
              <a:t>, with a </a:t>
            </a:r>
            <a:r>
              <a:rPr lang="it-IT" sz="4400" dirty="0" err="1" smtClean="0"/>
              <a:t>deep</a:t>
            </a:r>
            <a:r>
              <a:rPr lang="it-IT" sz="4400" dirty="0" smtClean="0"/>
              <a:t> </a:t>
            </a:r>
            <a:r>
              <a:rPr lang="it-IT" sz="4400" dirty="0" err="1" smtClean="0"/>
              <a:t>skill</a:t>
            </a:r>
            <a:r>
              <a:rPr lang="it-IT" sz="4400" dirty="0" smtClean="0"/>
              <a:t> </a:t>
            </a:r>
            <a:r>
              <a:rPr lang="it-IT" sz="4400" dirty="0" err="1" smtClean="0"/>
              <a:t>caracterization</a:t>
            </a:r>
            <a:r>
              <a:rPr lang="it-IT" sz="4400" dirty="0" smtClean="0"/>
              <a:t> of </a:t>
            </a:r>
            <a:r>
              <a:rPr lang="it-IT" sz="4400" dirty="0" err="1" smtClean="0"/>
              <a:t>every</a:t>
            </a:r>
            <a:r>
              <a:rPr lang="it-IT" sz="4400" dirty="0" smtClean="0"/>
              <a:t> </a:t>
            </a:r>
            <a:r>
              <a:rPr lang="it-IT" sz="4400" dirty="0" err="1" smtClean="0"/>
              <a:t>group</a:t>
            </a:r>
            <a:r>
              <a:rPr lang="it-IT" sz="4400" dirty="0" smtClean="0"/>
              <a:t> (e.g. </a:t>
            </a:r>
            <a:r>
              <a:rPr lang="it-IT" sz="4400" dirty="0" err="1" smtClean="0"/>
              <a:t>we</a:t>
            </a:r>
            <a:r>
              <a:rPr lang="it-IT" sz="4400" dirty="0" smtClean="0"/>
              <a:t> do </a:t>
            </a:r>
            <a:r>
              <a:rPr lang="it-IT" sz="4400" dirty="0" err="1" smtClean="0"/>
              <a:t>not</a:t>
            </a:r>
            <a:r>
              <a:rPr lang="it-IT" sz="4400" dirty="0" smtClean="0"/>
              <a:t> </a:t>
            </a:r>
            <a:r>
              <a:rPr lang="it-IT" sz="4400" dirty="0" err="1" smtClean="0"/>
              <a:t>want</a:t>
            </a:r>
            <a:r>
              <a:rPr lang="it-IT" sz="4400" dirty="0" smtClean="0"/>
              <a:t> </a:t>
            </a:r>
            <a:r>
              <a:rPr lang="it-IT" sz="4400" dirty="0" err="1" smtClean="0"/>
              <a:t>technical</a:t>
            </a:r>
            <a:r>
              <a:rPr lang="it-IT" sz="4400" dirty="0" smtClean="0"/>
              <a:t> skill inside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6287948" y="5201816"/>
            <a:ext cx="8018974" cy="4946190"/>
          </a:xfrm>
        </p:spPr>
        <p:txBody>
          <a:bodyPr/>
          <a:lstStyle/>
          <a:p>
            <a:r>
              <a:rPr lang="it-IT" dirty="0" err="1" smtClean="0"/>
              <a:t>Maven</a:t>
            </a:r>
            <a:r>
              <a:rPr lang="it-IT" dirty="0" smtClean="0"/>
              <a:t> </a:t>
            </a:r>
            <a:r>
              <a:rPr lang="it-IT" dirty="0" err="1" smtClean="0"/>
              <a:t>plug</a:t>
            </a:r>
            <a:r>
              <a:rPr lang="it-IT" dirty="0" smtClean="0"/>
              <a:t> by </a:t>
            </a:r>
            <a:r>
              <a:rPr lang="it-IT" dirty="0" err="1" smtClean="0"/>
              <a:t>witch</a:t>
            </a:r>
            <a:r>
              <a:rPr lang="it-IT" dirty="0" smtClean="0"/>
              <a:t> </a:t>
            </a:r>
            <a:r>
              <a:rPr lang="it-IT" dirty="0" err="1" smtClean="0"/>
              <a:t>promoting</a:t>
            </a:r>
            <a:r>
              <a:rPr lang="it-IT" dirty="0" smtClean="0"/>
              <a:t> inside GITHUB </a:t>
            </a:r>
            <a:r>
              <a:rPr lang="it-IT" dirty="0" err="1" smtClean="0"/>
              <a:t>built</a:t>
            </a:r>
            <a:r>
              <a:rPr lang="it-IT" dirty="0" smtClean="0"/>
              <a:t> </a:t>
            </a:r>
            <a:r>
              <a:rPr lang="it-IT" dirty="0" err="1" smtClean="0"/>
              <a:t>artifacts</a:t>
            </a:r>
            <a:r>
              <a:rPr lang="it-IT" dirty="0" smtClean="0"/>
              <a:t> under the model of a  </a:t>
            </a:r>
            <a:r>
              <a:rPr lang="it-IT" dirty="0" err="1" smtClean="0"/>
              <a:t>Maven</a:t>
            </a:r>
            <a:r>
              <a:rPr lang="it-IT" dirty="0" smtClean="0"/>
              <a:t> </a:t>
            </a:r>
            <a:r>
              <a:rPr lang="it-IT" dirty="0" err="1" smtClean="0"/>
              <a:t>repository</a:t>
            </a:r>
            <a:r>
              <a:rPr lang="it-IT" dirty="0" smtClean="0"/>
              <a:t>  </a:t>
            </a:r>
          </a:p>
          <a:p>
            <a:endParaRPr lang="it-IT" dirty="0" smtClean="0"/>
          </a:p>
          <a:p>
            <a:pPr lvl="1"/>
            <a:r>
              <a:rPr lang="it-IT" dirty="0" smtClean="0"/>
              <a:t>JAR</a:t>
            </a:r>
          </a:p>
          <a:p>
            <a:pPr lvl="1"/>
            <a:r>
              <a:rPr lang="it-IT" dirty="0" smtClean="0"/>
              <a:t>DOCKERFILE</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8154482" cy="6036610"/>
          </a:xfrm>
        </p:spPr>
        <p:txBody>
          <a:bodyPr/>
          <a:lstStyle/>
          <a:p>
            <a:r>
              <a:rPr lang="it-IT" dirty="0" smtClean="0"/>
              <a:t>Jenkins’ </a:t>
            </a:r>
            <a:r>
              <a:rPr lang="it-IT" dirty="0" err="1" smtClean="0"/>
              <a:t>build</a:t>
            </a:r>
            <a:r>
              <a:rPr lang="it-IT" dirty="0" smtClean="0"/>
              <a:t> </a:t>
            </a:r>
            <a:r>
              <a:rPr lang="it-IT" dirty="0" err="1" smtClean="0"/>
              <a:t>project</a:t>
            </a:r>
            <a:r>
              <a:rPr lang="it-IT" dirty="0" smtClean="0"/>
              <a:t> on </a:t>
            </a:r>
            <a:r>
              <a:rPr lang="it-IT" dirty="0" err="1" smtClean="0"/>
              <a:t>Openshift</a:t>
            </a:r>
            <a:r>
              <a:rPr lang="it-IT" dirty="0" smtClean="0"/>
              <a:t> </a:t>
            </a:r>
            <a:r>
              <a:rPr lang="it-IT" dirty="0" err="1" smtClean="0"/>
              <a:t>Paas</a:t>
            </a:r>
            <a:endParaRPr lang="it-IT" dirty="0" smtClean="0"/>
          </a:p>
          <a:p>
            <a:pPr lvl="1"/>
            <a:r>
              <a:rPr lang="it-IT" dirty="0" smtClean="0"/>
              <a:t>GITHUB </a:t>
            </a:r>
            <a:r>
              <a:rPr lang="it-IT" dirty="0" err="1" smtClean="0"/>
              <a:t>Configuration</a:t>
            </a:r>
            <a:r>
              <a:rPr lang="it-IT" dirty="0" smtClean="0"/>
              <a:t> </a:t>
            </a:r>
            <a:r>
              <a:rPr lang="it-IT" dirty="0" err="1" smtClean="0"/>
              <a:t>details</a:t>
            </a:r>
            <a:r>
              <a:rPr lang="it-IT" dirty="0" smtClean="0"/>
              <a:t> </a:t>
            </a:r>
          </a:p>
          <a:p>
            <a:pPr lvl="1"/>
            <a:r>
              <a:rPr lang="it-IT" dirty="0" err="1" smtClean="0"/>
              <a:t>Build</a:t>
            </a:r>
            <a:r>
              <a:rPr lang="it-IT" dirty="0" smtClean="0"/>
              <a:t> </a:t>
            </a:r>
            <a:r>
              <a:rPr lang="it-IT" dirty="0" err="1" smtClean="0"/>
              <a:t>manually</a:t>
            </a:r>
            <a:r>
              <a:rPr lang="it-IT" dirty="0" smtClean="0"/>
              <a:t> </a:t>
            </a:r>
            <a:r>
              <a:rPr lang="it-IT" dirty="0" err="1" smtClean="0"/>
              <a:t>trigged</a:t>
            </a:r>
            <a:endParaRPr lang="it-IT" dirty="0" smtClean="0"/>
          </a:p>
          <a:p>
            <a:pPr lvl="1"/>
            <a:r>
              <a:rPr lang="it-IT" dirty="0" err="1" smtClean="0"/>
              <a:t>Build</a:t>
            </a:r>
            <a:r>
              <a:rPr lang="it-IT" dirty="0" smtClean="0"/>
              <a:t> </a:t>
            </a:r>
            <a:r>
              <a:rPr lang="it-IT" dirty="0" err="1" smtClean="0"/>
              <a:t>could</a:t>
            </a:r>
            <a:r>
              <a:rPr lang="it-IT" dirty="0" smtClean="0"/>
              <a:t> be </a:t>
            </a:r>
            <a:r>
              <a:rPr lang="it-IT" dirty="0" err="1" smtClean="0"/>
              <a:t>also</a:t>
            </a:r>
            <a:r>
              <a:rPr lang="it-IT" dirty="0" smtClean="0"/>
              <a:t> </a:t>
            </a:r>
            <a:r>
              <a:rPr lang="it-IT" dirty="0" err="1" smtClean="0"/>
              <a:t>automatic</a:t>
            </a:r>
            <a:r>
              <a:rPr lang="it-IT" dirty="0" smtClean="0"/>
              <a:t> </a:t>
            </a:r>
            <a:r>
              <a:rPr lang="it-IT" dirty="0" err="1" smtClean="0"/>
              <a:t>triggered</a:t>
            </a:r>
            <a:r>
              <a:rPr lang="it-IT" dirty="0" smtClean="0"/>
              <a:t> by an </a:t>
            </a:r>
            <a:r>
              <a:rPr lang="it-IT" dirty="0" err="1" smtClean="0"/>
              <a:t>event</a:t>
            </a:r>
            <a:r>
              <a:rPr lang="it-IT" dirty="0" smtClean="0"/>
              <a:t> on the </a:t>
            </a:r>
            <a:r>
              <a:rPr lang="it-IT" dirty="0" err="1" smtClean="0"/>
              <a:t>repository</a:t>
            </a:r>
            <a:endParaRPr lang="it-IT" dirty="0" smtClean="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3862578"/>
          </a:xfrm>
        </p:spPr>
        <p:txBody>
          <a:bodyPr/>
          <a:lstStyle/>
          <a:p>
            <a:r>
              <a:rPr lang="it-IT" dirty="0" smtClean="0"/>
              <a:t> GITHUB </a:t>
            </a:r>
            <a:r>
              <a:rPr lang="it-IT" dirty="0" err="1" smtClean="0"/>
              <a:t>maven</a:t>
            </a:r>
            <a:r>
              <a:rPr lang="it-IT" dirty="0" smtClean="0"/>
              <a:t> </a:t>
            </a:r>
            <a:r>
              <a:rPr lang="it-IT" dirty="0" err="1" smtClean="0"/>
              <a:t>repository</a:t>
            </a:r>
            <a:r>
              <a:rPr lang="it-IT" dirty="0" smtClean="0"/>
              <a:t> for the </a:t>
            </a:r>
            <a:r>
              <a:rPr lang="it-IT" dirty="0" err="1" smtClean="0"/>
              <a:t>microservice’s</a:t>
            </a:r>
            <a:r>
              <a:rPr lang="it-IT" dirty="0" smtClean="0"/>
              <a:t> </a:t>
            </a:r>
            <a:r>
              <a:rPr lang="it-IT" dirty="0" err="1" smtClean="0"/>
              <a:t>built</a:t>
            </a:r>
            <a:r>
              <a:rPr lang="it-IT" dirty="0" smtClean="0"/>
              <a:t> </a:t>
            </a:r>
            <a:r>
              <a:rPr lang="it-IT" dirty="0" err="1" smtClean="0"/>
              <a:t>artifacts</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257561" y="5301608"/>
            <a:ext cx="7599735" cy="7461047"/>
          </a:xfrm>
        </p:spPr>
        <p:txBody>
          <a:bodyPr/>
          <a:lstStyle/>
          <a:p>
            <a:r>
              <a:rPr lang="it-IT" dirty="0" err="1" smtClean="0"/>
              <a:t>Docker</a:t>
            </a:r>
            <a:r>
              <a:rPr lang="it-IT" dirty="0" smtClean="0"/>
              <a:t> </a:t>
            </a:r>
            <a:r>
              <a:rPr lang="it-IT" dirty="0" err="1" smtClean="0"/>
              <a:t>hub</a:t>
            </a:r>
            <a:r>
              <a:rPr lang="it-IT" dirty="0" smtClean="0"/>
              <a:t> CONFIGURATION DETAILS</a:t>
            </a:r>
          </a:p>
          <a:p>
            <a:pPr lvl="1"/>
            <a:r>
              <a:rPr lang="it-IT" dirty="0" smtClean="0"/>
              <a:t>Source repository from </a:t>
            </a:r>
            <a:r>
              <a:rPr lang="it-IT" dirty="0" err="1" smtClean="0"/>
              <a:t>GitHUb</a:t>
            </a:r>
            <a:endParaRPr lang="it-IT" dirty="0" smtClean="0"/>
          </a:p>
          <a:p>
            <a:pPr lvl="1"/>
            <a:r>
              <a:rPr lang="it-IT" dirty="0" smtClean="0"/>
              <a:t>Branch or </a:t>
            </a:r>
            <a:r>
              <a:rPr lang="it-IT" dirty="0" err="1" smtClean="0"/>
              <a:t>tag</a:t>
            </a:r>
            <a:r>
              <a:rPr lang="it-IT" dirty="0" smtClean="0"/>
              <a:t> </a:t>
            </a:r>
          </a:p>
          <a:p>
            <a:pPr lvl="1"/>
            <a:r>
              <a:rPr lang="it-IT" dirty="0" err="1" smtClean="0"/>
              <a:t>Docker</a:t>
            </a:r>
            <a:r>
              <a:rPr lang="it-IT" dirty="0" smtClean="0"/>
              <a:t> </a:t>
            </a:r>
            <a:r>
              <a:rPr lang="it-IT" dirty="0" err="1" smtClean="0"/>
              <a:t>tagname</a:t>
            </a:r>
            <a:endParaRPr lang="it-IT" dirty="0" smtClean="0"/>
          </a:p>
          <a:p>
            <a:r>
              <a:rPr lang="en-US" strike="sngStrike" dirty="0">
                <a:hlinkClick r:id="rId3"/>
              </a:rPr>
              <a:t>Automated Builds</a:t>
            </a:r>
            <a:r>
              <a:rPr lang="en-US" strike="sngStrike" dirty="0"/>
              <a:t>, which link to a source code repository and trigger an image rebuild process on </a:t>
            </a:r>
            <a:r>
              <a:rPr lang="en-US" strike="sngStrike" dirty="0" err="1"/>
              <a:t>Docker</a:t>
            </a:r>
            <a:r>
              <a:rPr lang="en-US" strike="sngStrike" dirty="0"/>
              <a:t> Hub when changes are detected in the source code.</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5939474" y="5639895"/>
            <a:ext cx="7599735" cy="6036610"/>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Source repository from  </a:t>
            </a:r>
            <a:r>
              <a:rPr lang="it-IT" dirty="0" err="1" smtClean="0"/>
              <a:t>Branch</a:t>
            </a:r>
            <a:r>
              <a:rPr lang="it-IT" dirty="0" smtClean="0"/>
              <a:t> </a:t>
            </a:r>
            <a:r>
              <a:rPr lang="it-IT" dirty="0"/>
              <a:t>or </a:t>
            </a:r>
            <a:r>
              <a:rPr lang="it-IT" dirty="0" err="1"/>
              <a:t>tag</a:t>
            </a:r>
            <a:r>
              <a:rPr lang="it-IT" dirty="0"/>
              <a:t> </a:t>
            </a:r>
          </a:p>
          <a:p>
            <a:pPr lvl="1"/>
            <a:r>
              <a:rPr lang="it-IT" dirty="0" err="1" smtClean="0"/>
              <a:t>GitHUb</a:t>
            </a:r>
            <a:endParaRPr lang="it-IT" dirty="0" smtClean="0"/>
          </a:p>
          <a:p>
            <a:pPr lvl="1"/>
            <a:r>
              <a:rPr lang="it-IT" dirty="0" err="1" smtClean="0"/>
              <a:t>Docker</a:t>
            </a:r>
            <a:r>
              <a:rPr lang="it-IT" dirty="0" smtClean="0"/>
              <a:t> </a:t>
            </a:r>
            <a:r>
              <a:rPr lang="it-IT" dirty="0" err="1" smtClean="0"/>
              <a:t>tagname</a:t>
            </a:r>
            <a:endParaRPr lang="it-IT" dirty="0" smtClean="0"/>
          </a:p>
          <a:p>
            <a:pPr marL="0" indent="0">
              <a:buNone/>
            </a:pPr>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742728" y="1910337"/>
            <a:ext cx="13105456" cy="2787423"/>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Log build</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2829667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10668000"/>
          </a:xfrm>
        </p:spPr>
        <p:txBody>
          <a:bodyPr/>
          <a:lstStyle/>
          <a:p>
            <a:r>
              <a:rPr lang="it-IT" dirty="0" err="1" smtClean="0"/>
              <a:t>introduction</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15171762" y="5345832"/>
            <a:ext cx="9135160" cy="4245496"/>
          </a:xfrm>
        </p:spPr>
        <p:txBody>
          <a:bodyPr/>
          <a:lstStyle/>
          <a:p>
            <a:r>
              <a:rPr lang="it-IT" dirty="0" err="1" smtClean="0"/>
              <a:t>Pivotal</a:t>
            </a:r>
            <a:r>
              <a:rPr lang="it-IT" dirty="0" smtClean="0"/>
              <a:t> Web Service console</a:t>
            </a:r>
          </a:p>
          <a:p>
            <a:pPr lvl="1"/>
            <a:r>
              <a:rPr lang="it-IT" dirty="0" smtClean="0"/>
              <a:t>Space</a:t>
            </a:r>
          </a:p>
          <a:p>
            <a:pPr lvl="1"/>
            <a:r>
              <a:rPr lang="it-IT" dirty="0" smtClean="0"/>
              <a:t>Applications</a:t>
            </a:r>
          </a:p>
          <a:p>
            <a:pPr lvl="1"/>
            <a:r>
              <a:rPr lang="it-IT" dirty="0" smtClean="0"/>
              <a:t>Services</a:t>
            </a:r>
          </a:p>
          <a:p>
            <a:pPr lvl="1"/>
            <a:r>
              <a:rPr lang="it-IT" dirty="0" err="1" smtClean="0"/>
              <a:t>Marketplace</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88" y="1457401"/>
            <a:ext cx="7788043" cy="49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4" y="6569968"/>
            <a:ext cx="88201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7824" y="523934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a:t>
            </a:r>
            <a:r>
              <a:rPr lang="it-IT" sz="5400" dirty="0" smtClean="0"/>
              <a:t>«database </a:t>
            </a:r>
            <a:r>
              <a:rPr lang="it-IT" sz="5400" dirty="0" smtClean="0"/>
              <a:t>per </a:t>
            </a:r>
            <a:r>
              <a:rPr lang="it-IT" sz="5400" dirty="0" smtClean="0"/>
              <a:t>service» </a:t>
            </a:r>
            <a:r>
              <a:rPr lang="it-IT" sz="5400" dirty="0" smtClean="0"/>
              <a:t>pattern</a:t>
            </a:r>
            <a:endParaRPr lang="it-IT" sz="5400" dirty="0"/>
          </a:p>
        </p:txBody>
      </p:sp>
      <p:sp>
        <p:nvSpPr>
          <p:cNvPr id="8195" name="Rectangle 2"/>
          <p:cNvSpPr>
            <a:spLocks noGrp="1" noChangeArrowheads="1"/>
          </p:cNvSpPr>
          <p:nvPr>
            <p:ph type="body" idx="1"/>
          </p:nvPr>
        </p:nvSpPr>
        <p:spPr/>
        <p:txBody>
          <a:bodyPr/>
          <a:lstStyle/>
          <a:p>
            <a:pPr lvl="1" eaLnBrk="1" hangingPunct="1"/>
            <a:r>
              <a:rPr lang="it-IT" sz="3200" dirty="0"/>
              <a:t>Microservices </a:t>
            </a:r>
            <a:r>
              <a:rPr lang="it-IT" sz="3200" dirty="0" err="1"/>
              <a:t>based</a:t>
            </a:r>
            <a:r>
              <a:rPr lang="it-IT" sz="3200" dirty="0"/>
              <a:t>  </a:t>
            </a:r>
            <a:r>
              <a:rPr lang="it-IT" sz="3200" dirty="0" err="1"/>
              <a:t>architecture</a:t>
            </a:r>
            <a:r>
              <a:rPr lang="it-IT" sz="3200" dirty="0"/>
              <a:t> </a:t>
            </a:r>
            <a:r>
              <a:rPr lang="it-IT" sz="3200" dirty="0" err="1" smtClean="0"/>
              <a:t>is</a:t>
            </a:r>
            <a:r>
              <a:rPr lang="it-IT" sz="3200" dirty="0" smtClean="0"/>
              <a:t> the design pattern </a:t>
            </a:r>
            <a:r>
              <a:rPr lang="it-IT" sz="3200" dirty="0" err="1" smtClean="0"/>
              <a:t>chosen</a:t>
            </a:r>
            <a:r>
              <a:rPr lang="it-IT" sz="3200" dirty="0" smtClean="0"/>
              <a:t> to </a:t>
            </a:r>
            <a:r>
              <a:rPr lang="it-IT" sz="3200" dirty="0" err="1" smtClean="0"/>
              <a:t>satisfy</a:t>
            </a:r>
            <a:r>
              <a:rPr lang="it-IT" sz="3200" dirty="0" smtClean="0"/>
              <a:t> </a:t>
            </a:r>
            <a:r>
              <a:rPr lang="it-IT" sz="3200" dirty="0" smtClean="0"/>
              <a:t>the </a:t>
            </a:r>
            <a:r>
              <a:rPr lang="it-IT" sz="3200" dirty="0" err="1" smtClean="0"/>
              <a:t>enounced</a:t>
            </a:r>
            <a:r>
              <a:rPr lang="it-IT" sz="3200" dirty="0" smtClean="0"/>
              <a:t> </a:t>
            </a:r>
            <a:r>
              <a:rPr lang="it-IT" sz="3200" dirty="0" err="1" smtClean="0"/>
              <a:t>requirements</a:t>
            </a:r>
            <a:r>
              <a:rPr lang="it-IT" sz="3200" dirty="0" smtClean="0"/>
              <a:t>. </a:t>
            </a:r>
            <a:r>
              <a:rPr lang="it-IT" sz="3200" dirty="0" err="1" smtClean="0"/>
              <a:t>It</a:t>
            </a:r>
            <a:r>
              <a:rPr lang="it-IT" sz="3200" dirty="0" smtClean="0"/>
              <a:t> </a:t>
            </a:r>
            <a:r>
              <a:rPr lang="it-IT" sz="3200" dirty="0" err="1" smtClean="0"/>
              <a:t>will</a:t>
            </a:r>
            <a:r>
              <a:rPr lang="it-IT" sz="3200" dirty="0" smtClean="0"/>
              <a:t> </a:t>
            </a:r>
            <a:r>
              <a:rPr lang="it-IT" sz="3200" dirty="0" err="1" smtClean="0"/>
              <a:t>achieve</a:t>
            </a:r>
            <a:r>
              <a:rPr lang="it-IT" sz="3200" dirty="0" smtClean="0"/>
              <a:t> </a:t>
            </a:r>
            <a:r>
              <a:rPr lang="it-IT" sz="3200" dirty="0" err="1" smtClean="0"/>
              <a:t>that</a:t>
            </a:r>
            <a:r>
              <a:rPr lang="it-IT" sz="3200" dirty="0"/>
              <a:t>:</a:t>
            </a:r>
            <a:endParaRPr lang="it-IT" sz="3200" dirty="0" smtClean="0"/>
          </a:p>
          <a:p>
            <a:pPr lvl="2"/>
            <a:r>
              <a:rPr lang="it-IT" sz="3200" dirty="0" smtClean="0"/>
              <a:t>The </a:t>
            </a:r>
            <a:r>
              <a:rPr lang="it-IT" sz="3200" dirty="0" err="1" smtClean="0"/>
              <a:t>services</a:t>
            </a:r>
            <a:r>
              <a:rPr lang="it-IT" sz="3200" dirty="0" smtClean="0"/>
              <a:t> </a:t>
            </a:r>
            <a:r>
              <a:rPr lang="it-IT" sz="3200" dirty="0" err="1" smtClean="0"/>
              <a:t>will</a:t>
            </a:r>
            <a:r>
              <a:rPr lang="it-IT" sz="3200" dirty="0" smtClean="0"/>
              <a:t> be </a:t>
            </a:r>
            <a:r>
              <a:rPr lang="it-IT" sz="3200" dirty="0" err="1" smtClean="0"/>
              <a:t>loosely</a:t>
            </a:r>
            <a:r>
              <a:rPr lang="it-IT" sz="3200" dirty="0" smtClean="0"/>
              <a:t> </a:t>
            </a:r>
            <a:r>
              <a:rPr lang="it-IT" sz="3200" dirty="0" err="1" smtClean="0"/>
              <a:t>coupled</a:t>
            </a:r>
            <a:r>
              <a:rPr lang="it-IT" sz="3200" dirty="0" smtClean="0"/>
              <a:t>, so </a:t>
            </a:r>
            <a:r>
              <a:rPr lang="it-IT" sz="3200" dirty="0" err="1" smtClean="0"/>
              <a:t>that</a:t>
            </a:r>
            <a:r>
              <a:rPr lang="it-IT" sz="3200" dirty="0" smtClean="0"/>
              <a:t> </a:t>
            </a:r>
            <a:r>
              <a:rPr lang="it-IT" sz="3200" dirty="0" err="1" smtClean="0"/>
              <a:t>that</a:t>
            </a:r>
            <a:r>
              <a:rPr lang="it-IT" sz="3200" dirty="0" smtClean="0"/>
              <a:t> can be </a:t>
            </a:r>
            <a:r>
              <a:rPr lang="it-IT" sz="3200" dirty="0" err="1" smtClean="0"/>
              <a:t>developed</a:t>
            </a:r>
            <a:r>
              <a:rPr lang="it-IT" sz="3200" dirty="0"/>
              <a:t>, </a:t>
            </a:r>
            <a:r>
              <a:rPr lang="it-IT" sz="3200" dirty="0" err="1"/>
              <a:t>deployed</a:t>
            </a:r>
            <a:r>
              <a:rPr lang="it-IT" sz="3200" dirty="0"/>
              <a:t> and </a:t>
            </a:r>
            <a:r>
              <a:rPr lang="it-IT" sz="3200" dirty="0" err="1" smtClean="0"/>
              <a:t>scaled</a:t>
            </a:r>
            <a:r>
              <a:rPr lang="it-IT" sz="3200" dirty="0" smtClean="0"/>
              <a:t>-out </a:t>
            </a:r>
            <a:r>
              <a:rPr lang="it-IT" sz="3200" dirty="0" err="1"/>
              <a:t>indipendently</a:t>
            </a:r>
            <a:r>
              <a:rPr lang="it-IT" sz="3200" dirty="0"/>
              <a:t> </a:t>
            </a:r>
          </a:p>
          <a:p>
            <a:pPr lvl="2" eaLnBrk="1" hangingPunct="1"/>
            <a:r>
              <a:rPr lang="it-IT" sz="3200" dirty="0" err="1" smtClean="0"/>
              <a:t>Each</a:t>
            </a:r>
            <a:r>
              <a:rPr lang="it-IT" sz="3200" dirty="0" smtClean="0"/>
              <a:t> service </a:t>
            </a:r>
            <a:r>
              <a:rPr lang="it-IT" sz="3200" dirty="0" err="1" smtClean="0"/>
              <a:t>could</a:t>
            </a:r>
            <a:r>
              <a:rPr lang="it-IT" sz="3200" dirty="0" smtClean="0"/>
              <a:t> be </a:t>
            </a:r>
            <a:r>
              <a:rPr lang="it-IT" sz="3200" dirty="0" err="1" smtClean="0"/>
              <a:t>developed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technology</a:t>
            </a:r>
            <a:endParaRPr lang="it-IT" sz="3200" strike="sngStrike" dirty="0" smtClean="0"/>
          </a:p>
          <a:p>
            <a:pPr lvl="2" eaLnBrk="1" hangingPunct="1"/>
            <a:r>
              <a:rPr lang="it-IT" sz="3200" dirty="0" smtClean="0"/>
              <a:t>The </a:t>
            </a:r>
            <a:r>
              <a:rPr lang="it-IT" sz="3200" dirty="0" err="1" smtClean="0"/>
              <a:t>need</a:t>
            </a:r>
            <a:r>
              <a:rPr lang="it-IT" sz="3200" dirty="0" smtClean="0"/>
              <a:t> of service </a:t>
            </a:r>
            <a:r>
              <a:rPr lang="it-IT" sz="3200" dirty="0" err="1" smtClean="0"/>
              <a:t>improvement</a:t>
            </a:r>
            <a:r>
              <a:rPr lang="it-IT" sz="3200" dirty="0" smtClean="0"/>
              <a:t>, </a:t>
            </a:r>
            <a:r>
              <a:rPr lang="it-IT" sz="3200" dirty="0" err="1" smtClean="0"/>
              <a:t>could</a:t>
            </a:r>
            <a:r>
              <a:rPr lang="it-IT" sz="3200" dirty="0" smtClean="0"/>
              <a:t> be </a:t>
            </a:r>
            <a:r>
              <a:rPr lang="it-IT" sz="3200" dirty="0" err="1" smtClean="0"/>
              <a:t>addressed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technological</a:t>
            </a:r>
            <a:r>
              <a:rPr lang="it-IT" sz="3200" dirty="0" smtClean="0"/>
              <a:t> </a:t>
            </a:r>
            <a:r>
              <a:rPr lang="it-IT" sz="3200" dirty="0" err="1" smtClean="0"/>
              <a:t>stack</a:t>
            </a:r>
            <a:r>
              <a:rPr lang="it-IT" sz="3200" dirty="0" smtClean="0"/>
              <a:t> </a:t>
            </a:r>
            <a:r>
              <a:rPr lang="it-IT" sz="3200" dirty="0" err="1" smtClean="0"/>
              <a:t>without</a:t>
            </a:r>
            <a:r>
              <a:rPr lang="it-IT" sz="3200" dirty="0" smtClean="0"/>
              <a:t> </a:t>
            </a:r>
            <a:r>
              <a:rPr lang="it-IT" sz="3200" dirty="0" err="1" smtClean="0"/>
              <a:t>impacts</a:t>
            </a:r>
            <a:r>
              <a:rPr lang="it-IT" sz="3200" dirty="0" smtClean="0"/>
              <a:t> on the </a:t>
            </a:r>
            <a:r>
              <a:rPr lang="it-IT" sz="3200" dirty="0" err="1" smtClean="0"/>
              <a:t>rest</a:t>
            </a:r>
            <a:r>
              <a:rPr lang="it-IT" sz="3200" dirty="0" smtClean="0"/>
              <a:t> of </a:t>
            </a:r>
            <a:r>
              <a:rPr lang="it-IT" sz="3200" dirty="0" err="1" smtClean="0"/>
              <a:t>system</a:t>
            </a:r>
            <a:endParaRPr lang="it-IT" sz="3200" dirty="0" smtClean="0"/>
          </a:p>
          <a:p>
            <a:pPr lvl="2" eaLnBrk="1" hangingPunct="1"/>
            <a:r>
              <a:rPr lang="it-IT" sz="3200" dirty="0" err="1" smtClean="0"/>
              <a:t>it</a:t>
            </a:r>
            <a:r>
              <a:rPr lang="it-IT" sz="3200" dirty="0" smtClean="0"/>
              <a:t> </a:t>
            </a:r>
            <a:r>
              <a:rPr lang="it-IT" sz="3200" dirty="0" err="1" smtClean="0"/>
              <a:t>will</a:t>
            </a:r>
            <a:r>
              <a:rPr lang="it-IT" sz="3200" dirty="0" smtClean="0"/>
              <a:t> be </a:t>
            </a:r>
            <a:r>
              <a:rPr lang="it-IT" sz="3200" dirty="0" err="1" smtClean="0"/>
              <a:t>possible</a:t>
            </a:r>
            <a:r>
              <a:rPr lang="it-IT" sz="3200" dirty="0" smtClean="0"/>
              <a:t> to </a:t>
            </a:r>
            <a:r>
              <a:rPr lang="it-IT" sz="3200" dirty="0" err="1" smtClean="0"/>
              <a:t>apply</a:t>
            </a:r>
            <a:r>
              <a:rPr lang="it-IT" sz="3200" dirty="0" smtClean="0"/>
              <a:t> </a:t>
            </a:r>
            <a:r>
              <a:rPr lang="it-IT" sz="3200" dirty="0" err="1" smtClean="0"/>
              <a:t>scaling</a:t>
            </a:r>
            <a:r>
              <a:rPr lang="it-IT" sz="3200" dirty="0" smtClean="0"/>
              <a:t> </a:t>
            </a:r>
            <a:r>
              <a:rPr lang="it-IT" sz="3200" dirty="0" err="1" smtClean="0"/>
              <a:t>only</a:t>
            </a:r>
            <a:r>
              <a:rPr lang="it-IT" sz="3200" dirty="0" smtClean="0"/>
              <a:t> for </a:t>
            </a:r>
            <a:r>
              <a:rPr lang="it-IT" sz="3200" dirty="0" err="1" smtClean="0"/>
              <a:t>those</a:t>
            </a:r>
            <a:r>
              <a:rPr lang="it-IT" sz="3200" dirty="0" smtClean="0"/>
              <a:t> </a:t>
            </a:r>
            <a:r>
              <a:rPr lang="it-IT" sz="3200" dirty="0" err="1" smtClean="0"/>
              <a:t>services</a:t>
            </a:r>
            <a:r>
              <a:rPr lang="it-IT" sz="3200" dirty="0" smtClean="0"/>
              <a:t> </a:t>
            </a:r>
            <a:r>
              <a:rPr lang="it-IT" sz="3200" dirty="0" err="1" smtClean="0"/>
              <a:t>that</a:t>
            </a:r>
            <a:r>
              <a:rPr lang="it-IT" sz="3200" dirty="0" smtClean="0"/>
              <a:t> </a:t>
            </a:r>
            <a:r>
              <a:rPr lang="it-IT" sz="3200" dirty="0" err="1" smtClean="0"/>
              <a:t>need</a:t>
            </a:r>
            <a:r>
              <a:rPr lang="it-IT" sz="3200" dirty="0" smtClean="0"/>
              <a:t> </a:t>
            </a:r>
            <a:r>
              <a:rPr lang="it-IT" sz="3200" dirty="0" err="1" smtClean="0"/>
              <a:t>it</a:t>
            </a:r>
            <a:r>
              <a:rPr lang="it-IT" sz="3200" dirty="0" smtClean="0"/>
              <a:t>, with a more </a:t>
            </a:r>
            <a:r>
              <a:rPr lang="it-IT" sz="3200" dirty="0" err="1" smtClean="0"/>
              <a:t>efficient</a:t>
            </a:r>
            <a:r>
              <a:rPr lang="it-IT" sz="3200" dirty="0" smtClean="0"/>
              <a:t> control of the </a:t>
            </a:r>
            <a:r>
              <a:rPr lang="it-IT" sz="3200" dirty="0" err="1" smtClean="0"/>
              <a:t>costs</a:t>
            </a:r>
            <a:endParaRPr lang="it-IT" sz="3200" dirty="0" smtClean="0"/>
          </a:p>
          <a:p>
            <a:pPr lvl="2" eaLnBrk="1" hangingPunct="1"/>
            <a:r>
              <a:rPr lang="it-IT" sz="3200" dirty="0" smtClean="0"/>
              <a:t>deployment </a:t>
            </a:r>
            <a:r>
              <a:rPr lang="it-IT" sz="3200" dirty="0" err="1" smtClean="0"/>
              <a:t>could</a:t>
            </a:r>
            <a:r>
              <a:rPr lang="it-IT" sz="3200" dirty="0" smtClean="0"/>
              <a:t> be more </a:t>
            </a:r>
            <a:r>
              <a:rPr lang="it-IT" sz="3200" dirty="0" err="1" smtClean="0"/>
              <a:t>efficient</a:t>
            </a:r>
            <a:r>
              <a:rPr lang="it-IT" sz="3200" dirty="0" smtClean="0"/>
              <a:t> </a:t>
            </a:r>
            <a:r>
              <a:rPr lang="it-IT" sz="3200" dirty="0" err="1" smtClean="0"/>
              <a:t>against</a:t>
            </a:r>
            <a:r>
              <a:rPr lang="it-IT" sz="3200" dirty="0" smtClean="0"/>
              <a:t> </a:t>
            </a:r>
            <a:r>
              <a:rPr lang="it-IT" sz="3200" dirty="0" err="1" smtClean="0"/>
              <a:t>against</a:t>
            </a:r>
            <a:r>
              <a:rPr lang="it-IT" sz="3200" dirty="0" smtClean="0"/>
              <a:t> a </a:t>
            </a:r>
            <a:r>
              <a:rPr lang="it-IT" sz="3200" dirty="0" err="1" smtClean="0"/>
              <a:t>monolitic</a:t>
            </a:r>
            <a:r>
              <a:rPr lang="it-IT" sz="3200" dirty="0" smtClean="0"/>
              <a:t> </a:t>
            </a:r>
            <a:r>
              <a:rPr lang="it-IT" sz="3200" dirty="0" err="1" smtClean="0"/>
              <a:t>architecture</a:t>
            </a:r>
            <a:r>
              <a:rPr lang="it-IT" sz="3200" dirty="0" smtClean="0"/>
              <a:t>: the </a:t>
            </a:r>
            <a:r>
              <a:rPr lang="it-IT" sz="3200" dirty="0" err="1" smtClean="0"/>
              <a:t>change</a:t>
            </a:r>
            <a:r>
              <a:rPr lang="it-IT" sz="3200" dirty="0"/>
              <a:t> to a single service </a:t>
            </a:r>
            <a:r>
              <a:rPr lang="it-IT" sz="3200" dirty="0" err="1"/>
              <a:t>could</a:t>
            </a:r>
            <a:r>
              <a:rPr lang="it-IT" sz="3200" dirty="0"/>
              <a:t> be </a:t>
            </a:r>
            <a:r>
              <a:rPr lang="it-IT" sz="3200" dirty="0" err="1"/>
              <a:t>immediatly</a:t>
            </a:r>
            <a:r>
              <a:rPr lang="it-IT" sz="3200" dirty="0"/>
              <a:t> </a:t>
            </a:r>
            <a:r>
              <a:rPr lang="it-IT" sz="3200" dirty="0" err="1"/>
              <a:t>deployed</a:t>
            </a:r>
            <a:r>
              <a:rPr lang="it-IT" sz="3200" dirty="0"/>
              <a:t> </a:t>
            </a:r>
            <a:r>
              <a:rPr lang="it-IT" sz="3200" dirty="0" err="1"/>
              <a:t>isolated</a:t>
            </a:r>
            <a:r>
              <a:rPr lang="it-IT" sz="3200" dirty="0"/>
              <a:t> </a:t>
            </a:r>
            <a:r>
              <a:rPr lang="it-IT" sz="3200" dirty="0" smtClean="0"/>
              <a:t>and </a:t>
            </a:r>
            <a:r>
              <a:rPr lang="it-IT" sz="3200" dirty="0"/>
              <a:t>fast </a:t>
            </a:r>
            <a:r>
              <a:rPr lang="it-IT" sz="3200" dirty="0" err="1" smtClean="0"/>
              <a:t>rollbacked</a:t>
            </a:r>
            <a:endParaRPr lang="it-IT" sz="3200" dirty="0" smtClean="0"/>
          </a:p>
          <a:p>
            <a:pPr marL="419100" lvl="1" indent="0">
              <a:buNone/>
            </a:pPr>
            <a:r>
              <a:rPr lang="it-IT" sz="3200" dirty="0"/>
              <a:t>The microservice </a:t>
            </a:r>
            <a:r>
              <a:rPr lang="it-IT" sz="3200" dirty="0" err="1"/>
              <a:t>architecture</a:t>
            </a:r>
            <a:r>
              <a:rPr lang="it-IT" sz="3200" dirty="0"/>
              <a:t> </a:t>
            </a:r>
            <a:r>
              <a:rPr lang="it-IT" sz="3200" dirty="0" err="1"/>
              <a:t>will</a:t>
            </a:r>
            <a:r>
              <a:rPr lang="it-IT" sz="3200" dirty="0"/>
              <a:t> be </a:t>
            </a:r>
            <a:r>
              <a:rPr lang="it-IT" sz="3200" dirty="0" err="1"/>
              <a:t>specialized</a:t>
            </a:r>
            <a:r>
              <a:rPr lang="it-IT" sz="3200" dirty="0"/>
              <a:t> by the </a:t>
            </a:r>
            <a:r>
              <a:rPr lang="it-IT" sz="3200" dirty="0" err="1"/>
              <a:t>adoption</a:t>
            </a:r>
            <a:r>
              <a:rPr lang="it-IT" sz="3200" dirty="0"/>
              <a:t> of a «Database per service» pattern to </a:t>
            </a:r>
            <a:r>
              <a:rPr lang="it-IT" sz="3200" dirty="0" err="1"/>
              <a:t>achieve</a:t>
            </a:r>
            <a:r>
              <a:rPr lang="it-IT" sz="3200" dirty="0"/>
              <a:t> </a:t>
            </a:r>
            <a:r>
              <a:rPr lang="it-IT" sz="3200" dirty="0" err="1"/>
              <a:t>that</a:t>
            </a:r>
            <a:r>
              <a:rPr lang="it-IT" sz="3200" dirty="0"/>
              <a:t>:</a:t>
            </a:r>
          </a:p>
          <a:p>
            <a:pPr lvl="2">
              <a:buFont typeface="+mj-lt"/>
              <a:buAutoNum type="arabicPeriod"/>
            </a:pPr>
            <a:r>
              <a:rPr lang="it-IT" sz="3200" dirty="0" err="1"/>
              <a:t>each</a:t>
            </a:r>
            <a:r>
              <a:rPr lang="it-IT" sz="3200" dirty="0"/>
              <a:t> </a:t>
            </a:r>
            <a:r>
              <a:rPr lang="it-IT" sz="3200" dirty="0" err="1"/>
              <a:t>microservice’s</a:t>
            </a:r>
            <a:r>
              <a:rPr lang="it-IT" sz="3200" dirty="0"/>
              <a:t> </a:t>
            </a:r>
            <a:r>
              <a:rPr lang="it-IT" sz="3200" dirty="0" err="1"/>
              <a:t>persistence</a:t>
            </a:r>
            <a:r>
              <a:rPr lang="it-IT" sz="3200" dirty="0"/>
              <a:t> data </a:t>
            </a:r>
            <a:r>
              <a:rPr lang="it-IT" sz="3200" dirty="0" err="1"/>
              <a:t>is</a:t>
            </a:r>
            <a:r>
              <a:rPr lang="it-IT" sz="3200" dirty="0"/>
              <a:t> </a:t>
            </a:r>
            <a:r>
              <a:rPr lang="it-IT" sz="3200" dirty="0" err="1"/>
              <a:t>keept</a:t>
            </a:r>
            <a:r>
              <a:rPr lang="it-IT" sz="3200" dirty="0"/>
              <a:t> private to </a:t>
            </a:r>
            <a:r>
              <a:rPr lang="it-IT" sz="3200" dirty="0" err="1"/>
              <a:t>that</a:t>
            </a:r>
            <a:r>
              <a:rPr lang="it-IT" sz="3200" dirty="0"/>
              <a:t> service and must be </a:t>
            </a:r>
            <a:r>
              <a:rPr lang="it-IT" sz="3200" dirty="0" err="1"/>
              <a:t>accessible</a:t>
            </a:r>
            <a:r>
              <a:rPr lang="it-IT" sz="3200" dirty="0"/>
              <a:t> </a:t>
            </a:r>
            <a:r>
              <a:rPr lang="it-IT" sz="3200" dirty="0" err="1"/>
              <a:t>only</a:t>
            </a:r>
            <a:r>
              <a:rPr lang="it-IT" sz="3200" dirty="0"/>
              <a:t> via </a:t>
            </a:r>
            <a:r>
              <a:rPr lang="it-IT" sz="3200" dirty="0" err="1"/>
              <a:t>its</a:t>
            </a:r>
            <a:r>
              <a:rPr lang="it-IT" sz="3200" dirty="0"/>
              <a:t> API, </a:t>
            </a:r>
            <a:r>
              <a:rPr lang="it-IT" sz="3200" dirty="0" smtClean="0"/>
              <a:t>so </a:t>
            </a:r>
            <a:r>
              <a:rPr lang="it-IT" sz="3200" dirty="0" err="1" smtClean="0"/>
              <a:t>that</a:t>
            </a:r>
            <a:r>
              <a:rPr lang="it-IT" sz="3200" dirty="0" smtClean="0"/>
              <a:t> </a:t>
            </a:r>
            <a:r>
              <a:rPr lang="it-IT" sz="3200" dirty="0" err="1" smtClean="0"/>
              <a:t>changes</a:t>
            </a:r>
            <a:r>
              <a:rPr lang="it-IT" sz="3200" dirty="0" smtClean="0"/>
              <a:t> </a:t>
            </a:r>
            <a:r>
              <a:rPr lang="it-IT" sz="3200" dirty="0"/>
              <a:t>to </a:t>
            </a:r>
            <a:r>
              <a:rPr lang="it-IT" sz="3200" dirty="0" err="1"/>
              <a:t>one</a:t>
            </a:r>
            <a:r>
              <a:rPr lang="it-IT" sz="3200" dirty="0"/>
              <a:t> </a:t>
            </a:r>
            <a:r>
              <a:rPr lang="it-IT" sz="3200" dirty="0" err="1"/>
              <a:t>service’s</a:t>
            </a:r>
            <a:r>
              <a:rPr lang="it-IT" sz="3200" dirty="0"/>
              <a:t> database </a:t>
            </a:r>
            <a:r>
              <a:rPr lang="it-IT" sz="3200" dirty="0" err="1"/>
              <a:t>does</a:t>
            </a:r>
            <a:r>
              <a:rPr lang="it-IT" sz="3200" dirty="0"/>
              <a:t> </a:t>
            </a:r>
            <a:r>
              <a:rPr lang="it-IT" sz="3200" dirty="0" err="1"/>
              <a:t>not</a:t>
            </a:r>
            <a:r>
              <a:rPr lang="it-IT" sz="3200" dirty="0"/>
              <a:t> impact </a:t>
            </a:r>
            <a:r>
              <a:rPr lang="it-IT" sz="3200" dirty="0" err="1"/>
              <a:t>any</a:t>
            </a:r>
            <a:r>
              <a:rPr lang="it-IT" sz="3200" dirty="0"/>
              <a:t> </a:t>
            </a:r>
            <a:r>
              <a:rPr lang="it-IT" sz="3200" dirty="0" err="1"/>
              <a:t>other</a:t>
            </a:r>
            <a:r>
              <a:rPr lang="it-IT" sz="3200" dirty="0"/>
              <a:t> </a:t>
            </a:r>
            <a:r>
              <a:rPr lang="it-IT" sz="3200" dirty="0" err="1"/>
              <a:t>services</a:t>
            </a:r>
            <a:r>
              <a:rPr lang="it-IT" sz="3200" dirty="0"/>
              <a:t>. </a:t>
            </a:r>
            <a:r>
              <a:rPr lang="it-IT" sz="3200" dirty="0" err="1"/>
              <a:t>This</a:t>
            </a:r>
            <a:r>
              <a:rPr lang="it-IT" sz="3200" dirty="0"/>
              <a:t> </a:t>
            </a:r>
            <a:r>
              <a:rPr lang="it-IT" sz="3200" dirty="0" err="1"/>
              <a:t>behaviour</a:t>
            </a:r>
            <a:r>
              <a:rPr lang="it-IT" sz="3200" dirty="0"/>
              <a:t> </a:t>
            </a:r>
            <a:r>
              <a:rPr lang="it-IT" sz="3200" dirty="0" err="1"/>
              <a:t>could</a:t>
            </a:r>
            <a:r>
              <a:rPr lang="it-IT" sz="3200" dirty="0"/>
              <a:t> be </a:t>
            </a:r>
            <a:r>
              <a:rPr lang="it-IT" sz="3200" dirty="0" err="1"/>
              <a:t>realized</a:t>
            </a:r>
            <a:r>
              <a:rPr lang="it-IT" sz="3200" dirty="0"/>
              <a:t> by the </a:t>
            </a:r>
            <a:r>
              <a:rPr lang="it-IT" sz="3200" dirty="0" err="1"/>
              <a:t>following</a:t>
            </a:r>
            <a:r>
              <a:rPr lang="it-IT" sz="3200" dirty="0"/>
              <a:t> </a:t>
            </a:r>
            <a:r>
              <a:rPr lang="it-IT" sz="3200" dirty="0" err="1"/>
              <a:t>approachs</a:t>
            </a:r>
            <a:r>
              <a:rPr lang="it-IT" sz="3200" dirty="0"/>
              <a:t>:</a:t>
            </a:r>
          </a:p>
          <a:p>
            <a:pPr lvl="3"/>
            <a:r>
              <a:rPr lang="it-IT" sz="3200" b="1" dirty="0"/>
              <a:t>Private </a:t>
            </a:r>
            <a:r>
              <a:rPr lang="it-IT" sz="3200" b="1" dirty="0" err="1"/>
              <a:t>table</a:t>
            </a:r>
            <a:r>
              <a:rPr lang="it-IT" sz="3200" b="1" dirty="0"/>
              <a:t> per service </a:t>
            </a:r>
            <a:r>
              <a:rPr lang="it-IT" sz="3200" dirty="0"/>
              <a:t>(the </a:t>
            </a:r>
            <a:r>
              <a:rPr lang="it-IT" sz="3200" dirty="0" err="1"/>
              <a:t>weakest</a:t>
            </a:r>
            <a:r>
              <a:rPr lang="it-IT" sz="3200" dirty="0"/>
              <a:t> </a:t>
            </a:r>
            <a:r>
              <a:rPr lang="it-IT" sz="3200" dirty="0" err="1"/>
              <a:t>approach</a:t>
            </a:r>
            <a:r>
              <a:rPr lang="it-IT" sz="3200" dirty="0"/>
              <a:t> </a:t>
            </a:r>
            <a:r>
              <a:rPr lang="it-IT" sz="3200" dirty="0" err="1"/>
              <a:t>but</a:t>
            </a:r>
            <a:r>
              <a:rPr lang="it-IT" sz="3200" dirty="0"/>
              <a:t> with the </a:t>
            </a:r>
            <a:r>
              <a:rPr lang="it-IT" sz="3200" dirty="0" err="1"/>
              <a:t>lowest</a:t>
            </a:r>
            <a:r>
              <a:rPr lang="it-IT" sz="3200" dirty="0"/>
              <a:t> overhead)</a:t>
            </a:r>
          </a:p>
          <a:p>
            <a:pPr lvl="3"/>
            <a:r>
              <a:rPr lang="it-IT" sz="3200" b="1" dirty="0"/>
              <a:t>Schema </a:t>
            </a:r>
            <a:r>
              <a:rPr lang="it-IT" sz="3200" b="1" dirty="0" smtClean="0"/>
              <a:t>per service </a:t>
            </a:r>
            <a:r>
              <a:rPr lang="it-IT" sz="3200" dirty="0"/>
              <a:t>(</a:t>
            </a:r>
            <a:r>
              <a:rPr lang="it-IT" sz="3200" dirty="0" err="1"/>
              <a:t>making</a:t>
            </a:r>
            <a:r>
              <a:rPr lang="it-IT" sz="3200" dirty="0"/>
              <a:t> </a:t>
            </a:r>
            <a:r>
              <a:rPr lang="it-IT" sz="3200" dirty="0" err="1"/>
              <a:t>clear</a:t>
            </a:r>
            <a:r>
              <a:rPr lang="it-IT" sz="3200" dirty="0"/>
              <a:t> the </a:t>
            </a:r>
            <a:r>
              <a:rPr lang="it-IT" sz="3200" dirty="0" err="1"/>
              <a:t>ownership</a:t>
            </a:r>
            <a:r>
              <a:rPr lang="it-IT" sz="3200" dirty="0"/>
              <a:t> of  database </a:t>
            </a:r>
            <a:r>
              <a:rPr lang="it-IT" sz="3200" dirty="0" err="1"/>
              <a:t>tables</a:t>
            </a:r>
            <a:r>
              <a:rPr lang="it-IT" sz="3200" dirty="0"/>
              <a:t>)</a:t>
            </a:r>
          </a:p>
          <a:p>
            <a:pPr lvl="3"/>
            <a:r>
              <a:rPr lang="it-IT" sz="3200" b="1" dirty="0"/>
              <a:t>Database server per service </a:t>
            </a:r>
            <a:r>
              <a:rPr lang="it-IT" sz="3200" dirty="0"/>
              <a:t>(the </a:t>
            </a:r>
            <a:r>
              <a:rPr lang="it-IT" sz="3200" dirty="0" err="1"/>
              <a:t>strongest</a:t>
            </a:r>
            <a:r>
              <a:rPr lang="it-IT" sz="3200" dirty="0"/>
              <a:t> </a:t>
            </a:r>
            <a:r>
              <a:rPr lang="it-IT" sz="3200" dirty="0" err="1"/>
              <a:t>approach</a:t>
            </a:r>
            <a:r>
              <a:rPr lang="it-IT" sz="3200" dirty="0"/>
              <a:t>, to </a:t>
            </a:r>
            <a:r>
              <a:rPr lang="it-IT" sz="3200" dirty="0" err="1"/>
              <a:t>apply</a:t>
            </a:r>
            <a:r>
              <a:rPr lang="it-IT" sz="3200" dirty="0"/>
              <a:t> </a:t>
            </a:r>
            <a:r>
              <a:rPr lang="it-IT" sz="3200" dirty="0" err="1"/>
              <a:t>only</a:t>
            </a:r>
            <a:r>
              <a:rPr lang="it-IT" sz="3200" dirty="0"/>
              <a:t> for </a:t>
            </a:r>
            <a:r>
              <a:rPr lang="it-IT" sz="3200" dirty="0" err="1"/>
              <a:t>highly</a:t>
            </a:r>
            <a:r>
              <a:rPr lang="it-IT" sz="3200" dirty="0"/>
              <a:t> </a:t>
            </a:r>
            <a:r>
              <a:rPr lang="it-IT" sz="3200" dirty="0" err="1"/>
              <a:t>throughput</a:t>
            </a:r>
            <a:r>
              <a:rPr lang="it-IT" sz="3200" dirty="0"/>
              <a:t> service) </a:t>
            </a:r>
          </a:p>
          <a:p>
            <a:pPr lvl="2">
              <a:buFont typeface="+mj-lt"/>
              <a:buAutoNum type="arabicPeriod"/>
            </a:pPr>
            <a:r>
              <a:rPr lang="it-IT" sz="3200" strike="sngStrike" dirty="0" smtClean="0"/>
              <a:t>the design of </a:t>
            </a:r>
            <a:r>
              <a:rPr lang="it-IT" sz="3200" strike="sngStrike" dirty="0" err="1" smtClean="0"/>
              <a:t>each</a:t>
            </a:r>
            <a:r>
              <a:rPr lang="it-IT" sz="3200" strike="sngStrike" dirty="0" smtClean="0"/>
              <a:t> service </a:t>
            </a:r>
            <a:r>
              <a:rPr lang="it-IT" sz="3200" strike="sngStrike" dirty="0" err="1" smtClean="0"/>
              <a:t>could</a:t>
            </a:r>
            <a:r>
              <a:rPr lang="it-IT" sz="3200" strike="sngStrike" dirty="0" smtClean="0"/>
              <a:t> be </a:t>
            </a:r>
            <a:r>
              <a:rPr lang="it-IT" sz="3200" strike="sngStrike" dirty="0" err="1" smtClean="0"/>
              <a:t>done</a:t>
            </a:r>
            <a:r>
              <a:rPr lang="it-IT" sz="3200" strike="sngStrike" dirty="0" smtClean="0"/>
              <a:t> </a:t>
            </a:r>
            <a:r>
              <a:rPr lang="it-IT" sz="3200" strike="sngStrike" dirty="0" err="1" smtClean="0"/>
              <a:t>using</a:t>
            </a:r>
            <a:r>
              <a:rPr lang="it-IT" sz="3200" strike="sngStrike" dirty="0" smtClean="0"/>
              <a:t> the </a:t>
            </a:r>
            <a:r>
              <a:rPr lang="it-IT" sz="3200" strike="sngStrike" dirty="0" err="1" smtClean="0"/>
              <a:t>type</a:t>
            </a:r>
            <a:r>
              <a:rPr lang="it-IT" sz="3200" strike="sngStrike" dirty="0" smtClean="0"/>
              <a:t> of database </a:t>
            </a:r>
            <a:r>
              <a:rPr lang="it-IT" sz="3200" strike="sngStrike" dirty="0" err="1" smtClean="0"/>
              <a:t>that</a:t>
            </a:r>
            <a:r>
              <a:rPr lang="it-IT" sz="3200" strike="sngStrike" dirty="0" smtClean="0"/>
              <a:t> </a:t>
            </a:r>
            <a:r>
              <a:rPr lang="it-IT" sz="3200" strike="sngStrike" dirty="0" err="1" smtClean="0"/>
              <a:t>is</a:t>
            </a:r>
            <a:r>
              <a:rPr lang="it-IT" sz="3200" strike="sngStrike" dirty="0" smtClean="0"/>
              <a:t> best </a:t>
            </a:r>
            <a:r>
              <a:rPr lang="it-IT" sz="3200" strike="sngStrike" dirty="0" err="1" smtClean="0"/>
              <a:t>suited</a:t>
            </a:r>
            <a:r>
              <a:rPr lang="it-IT" sz="3200" strike="sngStrike" dirty="0" smtClean="0"/>
              <a:t> to </a:t>
            </a:r>
            <a:r>
              <a:rPr lang="it-IT" sz="3200" strike="sngStrike" dirty="0" err="1" smtClean="0"/>
              <a:t>its</a:t>
            </a:r>
            <a:r>
              <a:rPr lang="it-IT" sz="3200" strike="sngStrike" dirty="0" smtClean="0"/>
              <a:t> </a:t>
            </a:r>
            <a:r>
              <a:rPr lang="it-IT" sz="3200" strike="sngStrike" dirty="0" err="1" smtClean="0"/>
              <a:t>need</a:t>
            </a:r>
            <a:r>
              <a:rPr lang="it-IT" sz="3200" strike="sngStrike" dirty="0" smtClean="0"/>
              <a:t> (neo4j for social </a:t>
            </a:r>
            <a:r>
              <a:rPr lang="it-IT" sz="3200" strike="sngStrike" dirty="0" err="1" smtClean="0"/>
              <a:t>graph</a:t>
            </a:r>
            <a:r>
              <a:rPr lang="it-IT" sz="3200" strike="sngStrike" dirty="0" smtClean="0"/>
              <a:t>, </a:t>
            </a:r>
            <a:r>
              <a:rPr lang="it-IT" sz="3200" strike="sngStrike" dirty="0" err="1" smtClean="0"/>
              <a:t>elasticsearch</a:t>
            </a:r>
            <a:r>
              <a:rPr lang="it-IT" sz="3200" strike="sngStrike" dirty="0" smtClean="0"/>
              <a:t> for text </a:t>
            </a:r>
            <a:r>
              <a:rPr lang="it-IT" sz="3200" strike="sngStrike" dirty="0" err="1" smtClean="0"/>
              <a:t>serches</a:t>
            </a:r>
            <a:r>
              <a:rPr lang="it-IT" sz="3200" strike="sngStrike" dirty="0" smtClean="0"/>
              <a:t>, </a:t>
            </a:r>
            <a:r>
              <a:rPr lang="it-IT" sz="3200" strike="sngStrike" dirty="0" err="1" smtClean="0"/>
              <a:t>etc</a:t>
            </a:r>
            <a:r>
              <a:rPr lang="it-IT" sz="3200" strike="sngStrike" dirty="0" smtClean="0"/>
              <a:t>)</a:t>
            </a:r>
          </a:p>
          <a:p>
            <a:pPr marL="419100" lvl="1" indent="0">
              <a:buNone/>
            </a:pPr>
            <a:endParaRPr lang="it-IT" sz="2400" dirty="0"/>
          </a:p>
          <a:p>
            <a:pPr lvl="2" eaLnBrk="1" hangingPunct="1"/>
            <a:endParaRPr lang="it-IT" sz="3200" dirty="0" smtClean="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98712" y="1465318"/>
            <a:ext cx="18434048" cy="10433625"/>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endParaRPr lang="it-IT" sz="2400" dirty="0" smtClean="0">
              <a:latin typeface="Consolas"/>
            </a:endParaRPr>
          </a:p>
          <a:p>
            <a:endParaRPr lang="it-IT" sz="2400" dirty="0" smtClean="0">
              <a:latin typeface="Consolas"/>
            </a:endParaRPr>
          </a:p>
          <a:p>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smtClean="0">
                <a:latin typeface="Consolas"/>
              </a:rPr>
              <a:t>dataSource</a:t>
            </a:r>
            <a:endParaRPr lang="it-IT" sz="2400" dirty="0" smtClean="0">
              <a:latin typeface="Consolas"/>
            </a:endParaRPr>
          </a:p>
          <a:p>
            <a:r>
              <a:rPr lang="it-IT" sz="2400" dirty="0">
                <a:latin typeface="Consolas"/>
              </a:rPr>
              <a:t>	</a:t>
            </a:r>
            <a:r>
              <a:rPr lang="it-IT" sz="2400" dirty="0" smtClean="0">
                <a:latin typeface="Consolas"/>
              </a:rPr>
              <a:t>(@</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	+ </a:t>
            </a:r>
            <a:r>
              <a:rPr lang="it-IT" sz="2400" dirty="0" err="1">
                <a:latin typeface="Consolas"/>
              </a:rPr>
              <a:t>jdbcUrl</a:t>
            </a:r>
            <a:r>
              <a:rPr lang="it-IT" sz="2400" dirty="0">
                <a:latin typeface="Consolas"/>
              </a:rPr>
              <a:t> </a:t>
            </a:r>
            <a:r>
              <a:rPr lang="it-IT" sz="2400" dirty="0" smtClean="0">
                <a:latin typeface="Consolas"/>
              </a:rPr>
              <a:t>+</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95278" y="3761284"/>
            <a:ext cx="15201178" cy="44648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1095278" y="8501658"/>
            <a:ext cx="16641338" cy="298419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a:spLocks noGrp="1"/>
          </p:cNvSpPr>
          <p:nvPr>
            <p:ph idx="1"/>
          </p:nvPr>
        </p:nvSpPr>
        <p:spPr>
          <a:xfrm>
            <a:off x="17736616" y="5201816"/>
            <a:ext cx="5904656" cy="5544616"/>
          </a:xfrm>
        </p:spPr>
        <p:txBody>
          <a:bodyPr/>
          <a:lstStyle/>
          <a:p>
            <a:r>
              <a:rPr lang="it-IT" dirty="0" smtClean="0"/>
              <a:t>database </a:t>
            </a:r>
            <a:r>
              <a:rPr lang="it-IT" dirty="0" err="1"/>
              <a:t>Backing</a:t>
            </a:r>
            <a:r>
              <a:rPr lang="it-IT" dirty="0"/>
              <a:t> </a:t>
            </a:r>
            <a:r>
              <a:rPr lang="it-IT" dirty="0" smtClean="0"/>
              <a:t>Service </a:t>
            </a:r>
            <a:r>
              <a:rPr lang="it-IT" dirty="0" err="1" smtClean="0"/>
              <a:t>resolution</a:t>
            </a:r>
            <a:endParaRPr lang="it-IT" dirty="0" smtClean="0"/>
          </a:p>
          <a:p>
            <a:r>
              <a:rPr lang="it-IT" dirty="0" smtClean="0"/>
              <a:t>Spring Bean for the </a:t>
            </a:r>
            <a:r>
              <a:rPr lang="it-IT" dirty="0" err="1" smtClean="0"/>
              <a:t>clouf</a:t>
            </a:r>
            <a:r>
              <a:rPr lang="it-IT" dirty="0" smtClean="0"/>
              <a:t> </a:t>
            </a:r>
            <a:r>
              <a:rPr lang="it-IT" dirty="0" err="1" smtClean="0"/>
              <a:t>founfry</a:t>
            </a:r>
            <a:r>
              <a:rPr lang="it-IT" dirty="0" smtClean="0"/>
              <a:t> </a:t>
            </a:r>
            <a:r>
              <a:rPr lang="it-IT" dirty="0" err="1" smtClean="0"/>
              <a:t>label</a:t>
            </a:r>
            <a:r>
              <a:rPr lang="it-IT" dirty="0" smtClean="0"/>
              <a:t> </a:t>
            </a:r>
            <a:r>
              <a:rPr lang="it-IT" dirty="0" err="1" smtClean="0"/>
              <a:t>profile</a:t>
            </a:r>
            <a:r>
              <a:rPr lang="it-IT" dirty="0" smtClean="0"/>
              <a:t> </a:t>
            </a:r>
            <a:r>
              <a:rPr lang="it-IT" dirty="0" err="1" smtClean="0"/>
              <a:t>where</a:t>
            </a:r>
            <a:r>
              <a:rPr lang="it-IT" dirty="0" smtClean="0"/>
              <a:t> </a:t>
            </a:r>
            <a:r>
              <a:rPr lang="it-IT" dirty="0" err="1" smtClean="0"/>
              <a:t>that</a:t>
            </a:r>
            <a:r>
              <a:rPr lang="it-IT" dirty="0" smtClean="0"/>
              <a:t> </a:t>
            </a:r>
            <a:r>
              <a:rPr lang="it-IT" dirty="0" err="1" smtClean="0"/>
              <a:t>define</a:t>
            </a:r>
            <a:r>
              <a:rPr lang="it-IT" dirty="0" smtClean="0"/>
              <a:t> the </a:t>
            </a:r>
            <a:r>
              <a:rPr lang="it-IT" dirty="0" err="1" smtClean="0"/>
              <a:t>datasource</a:t>
            </a:r>
            <a:r>
              <a:rPr lang="it-IT" dirty="0" smtClean="0"/>
              <a:t> …..</a:t>
            </a:r>
          </a:p>
          <a:p>
            <a:r>
              <a:rPr lang="it-IT" dirty="0" err="1" smtClean="0"/>
              <a:t>It</a:t>
            </a:r>
            <a:r>
              <a:rPr lang="it-IT" dirty="0" smtClean="0"/>
              <a:t> </a:t>
            </a:r>
            <a:r>
              <a:rPr lang="it-IT" dirty="0" err="1" smtClean="0"/>
              <a:t>will</a:t>
            </a:r>
            <a:r>
              <a:rPr lang="it-IT" dirty="0" smtClean="0"/>
              <a:t> be </a:t>
            </a:r>
            <a:r>
              <a:rPr lang="it-IT" dirty="0" err="1" smtClean="0"/>
              <a:t>ckeche</a:t>
            </a:r>
            <a:r>
              <a:rPr lang="it-IT" dirty="0" smtClean="0"/>
              <a:t> </a:t>
            </a:r>
            <a:r>
              <a:rPr lang="it-IT" dirty="0" err="1" smtClean="0"/>
              <a:t>at</a:t>
            </a:r>
            <a:r>
              <a:rPr lang="it-IT" dirty="0" smtClean="0"/>
              <a:t> start time </a:t>
            </a:r>
          </a:p>
          <a:p>
            <a:r>
              <a:rPr lang="it-IT" dirty="0" smtClean="0"/>
              <a:t>(CFR </a:t>
            </a:r>
            <a:r>
              <a:rPr lang="it-IT" dirty="0" err="1" smtClean="0"/>
              <a:t>logs</a:t>
            </a:r>
            <a:r>
              <a:rPr lang="it-IT" dirty="0" smtClean="0"/>
              <a:t>)</a:t>
            </a:r>
          </a:p>
          <a:p>
            <a:endParaRPr lang="it-IT" dirty="0" smtClean="0"/>
          </a:p>
          <a:p>
            <a:endParaRPr lang="it-IT" dirty="0"/>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0" grpId="0" animBg="1"/>
      <p:bldP spid="1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2800" b="1" dirty="0">
              <a:solidFill>
                <a:srgbClr val="00B050"/>
              </a:solidFill>
              <a:latin typeface="Consolas"/>
            </a:endParaRPr>
          </a:p>
        </p:txBody>
      </p:sp>
      <p:sp>
        <p:nvSpPr>
          <p:cNvPr id="42" name="Rettangolo 41"/>
          <p:cNvSpPr/>
          <p:nvPr/>
        </p:nvSpPr>
        <p:spPr bwMode="auto">
          <a:xfrm>
            <a:off x="1057498" y="4957216"/>
            <a:ext cx="2194368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a:spLocks noGrp="1"/>
          </p:cNvSpPr>
          <p:nvPr>
            <p:ph idx="1"/>
          </p:nvPr>
        </p:nvSpPr>
        <p:spPr>
          <a:xfrm>
            <a:off x="15203313" y="8568199"/>
            <a:ext cx="7722434" cy="3374510"/>
          </a:xfrm>
        </p:spPr>
        <p:txBody>
          <a:bodyPr/>
          <a:lstStyle/>
          <a:p>
            <a:r>
              <a:rPr lang="it-IT" dirty="0" smtClean="0"/>
              <a:t>Log </a:t>
            </a:r>
            <a:r>
              <a:rPr lang="it-IT" dirty="0" err="1" smtClean="0"/>
              <a:t>evidence</a:t>
            </a:r>
            <a:r>
              <a:rPr lang="it-IT" dirty="0" smtClean="0"/>
              <a:t> of </a:t>
            </a:r>
            <a:r>
              <a:rPr lang="it-IT" dirty="0" err="1" smtClean="0"/>
              <a:t>application</a:t>
            </a:r>
            <a:r>
              <a:rPr lang="it-IT" dirty="0" smtClean="0"/>
              <a:t> startup</a:t>
            </a:r>
          </a:p>
          <a:p>
            <a:pPr lvl="1"/>
            <a:r>
              <a:rPr lang="it-IT" dirty="0" smtClean="0"/>
              <a:t>JDBC URL</a:t>
            </a:r>
          </a:p>
          <a:p>
            <a:endParaRPr lang="it-IT" dirty="0" smtClean="0"/>
          </a:p>
          <a:p>
            <a:endParaRPr lang="it-IT" dirty="0" smtClean="0"/>
          </a:p>
          <a:p>
            <a:endParaRPr lang="it-IT" dirty="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Segnaposto contenuto 2"/>
          <p:cNvSpPr>
            <a:spLocks noGrp="1"/>
          </p:cNvSpPr>
          <p:nvPr>
            <p:ph idx="1"/>
          </p:nvPr>
        </p:nvSpPr>
        <p:spPr>
          <a:xfrm>
            <a:off x="15203312" y="5415083"/>
            <a:ext cx="8653983" cy="5333805"/>
          </a:xfrm>
        </p:spPr>
        <p:txBody>
          <a:bodyPr/>
          <a:lstStyle/>
          <a:p>
            <a:r>
              <a:rPr lang="it-IT" dirty="0" smtClean="0"/>
              <a:t>The </a:t>
            </a:r>
            <a:r>
              <a:rPr lang="it-IT" dirty="0" err="1" smtClean="0"/>
              <a:t>deployment</a:t>
            </a:r>
            <a:r>
              <a:rPr lang="it-IT" dirty="0" smtClean="0"/>
              <a:t> with the </a:t>
            </a:r>
            <a:r>
              <a:rPr lang="it-IT" dirty="0" err="1" smtClean="0"/>
              <a:t>wizard</a:t>
            </a:r>
            <a:r>
              <a:rPr lang="it-IT" dirty="0" smtClean="0"/>
              <a:t> of </a:t>
            </a:r>
            <a:r>
              <a:rPr lang="it-IT" dirty="0" err="1" smtClean="0"/>
              <a:t>Eclipes</a:t>
            </a:r>
            <a:r>
              <a:rPr lang="it-IT" dirty="0" smtClean="0"/>
              <a:t> </a:t>
            </a:r>
            <a:r>
              <a:rPr lang="it-IT" dirty="0" err="1" smtClean="0"/>
              <a:t>will</a:t>
            </a:r>
            <a:r>
              <a:rPr lang="it-IT" dirty="0" smtClean="0"/>
              <a:t> use the </a:t>
            </a:r>
            <a:r>
              <a:rPr lang="it-IT" dirty="0" err="1" smtClean="0"/>
              <a:t>Manifest</a:t>
            </a:r>
            <a:r>
              <a:rPr lang="it-IT" dirty="0" smtClean="0"/>
              <a:t> </a:t>
            </a:r>
            <a:r>
              <a:rPr lang="it-IT" dirty="0" err="1" smtClean="0"/>
              <a:t>yml</a:t>
            </a:r>
            <a:endParaRPr lang="it-IT" dirty="0" smtClean="0"/>
          </a:p>
          <a:p>
            <a:pPr lvl="1"/>
            <a:r>
              <a:rPr lang="it-IT" dirty="0" err="1" smtClean="0"/>
              <a:t>Instance</a:t>
            </a:r>
            <a:r>
              <a:rPr lang="it-IT" dirty="0" smtClean="0"/>
              <a:t> </a:t>
            </a:r>
            <a:r>
              <a:rPr lang="it-IT" dirty="0" err="1" smtClean="0"/>
              <a:t>parameters</a:t>
            </a:r>
            <a:endParaRPr lang="it-IT" dirty="0" smtClean="0"/>
          </a:p>
          <a:p>
            <a:pPr lvl="1"/>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smtClean="0"/>
              <a:t>Environment </a:t>
            </a:r>
            <a:r>
              <a:rPr lang="it-IT" dirty="0" err="1" smtClean="0"/>
              <a:t>variables</a:t>
            </a:r>
            <a:r>
              <a:rPr lang="it-IT" dirty="0" smtClean="0"/>
              <a:t> </a:t>
            </a:r>
            <a:r>
              <a:rPr lang="it-IT" dirty="0" err="1" smtClean="0"/>
              <a:t>values</a:t>
            </a:r>
            <a:endParaRPr lang="it-IT" dirty="0" smtClean="0"/>
          </a:p>
          <a:p>
            <a:pPr lvl="1"/>
            <a:endParaRPr lang="it-IT" dirty="0" smtClean="0"/>
          </a:p>
          <a:p>
            <a:endParaRPr lang="it-IT" dirty="0" smtClean="0"/>
          </a:p>
          <a:p>
            <a:endParaRPr lang="it-IT" dirty="0" smtClean="0"/>
          </a:p>
          <a:p>
            <a:endParaRPr lang="it-IT" dirty="0"/>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15203313" y="5417840"/>
            <a:ext cx="7722434" cy="6524869"/>
          </a:xfrm>
        </p:spPr>
        <p:txBody>
          <a:bodyPr/>
          <a:lstStyle/>
          <a:p>
            <a:r>
              <a:rPr lang="it-IT" dirty="0" err="1" smtClean="0"/>
              <a:t>Maven</a:t>
            </a:r>
            <a:r>
              <a:rPr lang="it-IT" dirty="0" smtClean="0"/>
              <a:t> Plug in for </a:t>
            </a:r>
            <a:r>
              <a:rPr lang="it-IT" dirty="0" err="1" smtClean="0"/>
              <a:t>Cloud</a:t>
            </a:r>
            <a:r>
              <a:rPr lang="it-IT" dirty="0" smtClean="0"/>
              <a:t> </a:t>
            </a:r>
            <a:r>
              <a:rPr lang="it-IT" dirty="0" err="1" smtClean="0"/>
              <a:t>Foundry</a:t>
            </a:r>
            <a:r>
              <a:rPr lang="it-IT" dirty="0" smtClean="0"/>
              <a:t> </a:t>
            </a:r>
            <a:r>
              <a:rPr lang="it-IT" dirty="0" err="1" smtClean="0"/>
              <a:t>deployment</a:t>
            </a:r>
            <a:r>
              <a:rPr lang="it-IT" dirty="0" smtClean="0"/>
              <a:t>  </a:t>
            </a:r>
          </a:p>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4" grpId="0" animBg="1"/>
      <p:bldP spid="15" grpId="0" animBg="1"/>
      <p:bldP spid="17" grpId="0" animBg="1"/>
      <p:bldP spid="18" grpId="0" animBg="1"/>
      <p:bldP spid="23"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617538" y="1676400"/>
            <a:ext cx="23134637" cy="10668000"/>
          </a:xfrm>
        </p:spPr>
        <p:txBody>
          <a:bodyPr/>
          <a:lstStyle/>
          <a:p>
            <a:r>
              <a:rPr lang="it-IT" dirty="0" smtClean="0"/>
              <a:t>Deploy by CF </a:t>
            </a:r>
            <a:r>
              <a:rPr lang="it-IT" dirty="0" err="1" smtClean="0"/>
              <a:t>tool</a:t>
            </a:r>
            <a:r>
              <a:rPr lang="it-IT" dirty="0" smtClean="0"/>
              <a:t> </a:t>
            </a:r>
          </a:p>
          <a:p>
            <a:endParaRPr lang="it-IT" dirty="0" smtClean="0"/>
          </a:p>
          <a:p>
            <a:endParaRPr lang="it-IT" dirty="0"/>
          </a:p>
        </p:txBody>
      </p:sp>
    </p:spTree>
    <p:extLst>
      <p:ext uri="{BB962C8B-B14F-4D97-AF65-F5344CB8AC3E}">
        <p14:creationId xmlns:p14="http://schemas.microsoft.com/office/powerpoint/2010/main" val="696484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8434048" cy="1569660"/>
          </a:xfrm>
          <a:prstGeom prst="rect">
            <a:avLst/>
          </a:prstGeom>
          <a:noFill/>
        </p:spPr>
        <p:txBody>
          <a:bodyPr wrap="square" rtlCol="0">
            <a:spAutoFit/>
          </a:bodyPr>
          <a:lstStyle/>
          <a:p>
            <a:r>
              <a:rPr lang="it-IT" sz="2400" dirty="0">
                <a:latin typeface="Consolas"/>
              </a:rPr>
              <a:t/>
            </a:r>
            <a:br>
              <a:rPr lang="it-IT" sz="2400" dirty="0">
                <a:latin typeface="Consolas"/>
              </a:rPr>
            </a:br>
            <a:endParaRPr lang="it-IT" sz="2400" dirty="0">
              <a:latin typeface="Consolas"/>
            </a:endParaRPr>
          </a:p>
          <a:p>
            <a:r>
              <a:rPr lang="it-IT" sz="2400" dirty="0">
                <a:latin typeface="Consolas"/>
              </a:rPr>
              <a:t/>
            </a:r>
            <a:br>
              <a:rPr lang="it-IT" sz="2400" dirty="0">
                <a:latin typeface="Consolas"/>
              </a:rPr>
            </a:br>
            <a:r>
              <a:rPr lang="it-IT" sz="2400" dirty="0" smtClean="0"/>
              <a:t> </a:t>
            </a:r>
            <a:endParaRPr lang="it-IT" sz="2400" dirty="0">
              <a:latin typeface="Consolas" pitchFamily="49" charset="0"/>
              <a:cs typeface="Consolas" pitchFamily="49"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962128" y="-1689245"/>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07607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it-IT" dirty="0" err="1" smtClean="0"/>
              <a:t>issues</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en-US" sz="3600" dirty="0" smtClean="0"/>
              <a:t>In </a:t>
            </a:r>
            <a:r>
              <a:rPr lang="en-US" sz="3600" dirty="0"/>
              <a:t>a Database per Service </a:t>
            </a:r>
            <a:r>
              <a:rPr lang="en-US" sz="3600" dirty="0" smtClean="0"/>
              <a:t>architecture each </a:t>
            </a:r>
            <a:r>
              <a:rPr lang="en-US" sz="3600" dirty="0"/>
              <a:t>service has its own </a:t>
            </a:r>
            <a:r>
              <a:rPr lang="en-US" sz="3600" dirty="0" smtClean="0"/>
              <a:t>database </a:t>
            </a:r>
          </a:p>
          <a:p>
            <a:r>
              <a:rPr lang="it-IT" sz="3600" dirty="0" smtClean="0"/>
              <a:t>In </a:t>
            </a:r>
            <a:r>
              <a:rPr lang="it-IT" sz="3600" dirty="0" err="1" smtClean="0"/>
              <a:t>this</a:t>
            </a:r>
            <a:r>
              <a:rPr lang="it-IT" sz="3600" dirty="0" smtClean="0"/>
              <a:t> scenario the use of </a:t>
            </a:r>
            <a:r>
              <a:rPr lang="it-IT" sz="3600" dirty="0" err="1" smtClean="0"/>
              <a:t>convenient</a:t>
            </a:r>
            <a:r>
              <a:rPr lang="it-IT" sz="3600" dirty="0" smtClean="0"/>
              <a:t> </a:t>
            </a:r>
            <a:r>
              <a:rPr lang="it-IT" sz="3600" dirty="0"/>
              <a:t>data model </a:t>
            </a:r>
            <a:r>
              <a:rPr lang="it-IT" sz="3600" dirty="0" err="1"/>
              <a:t>according</a:t>
            </a:r>
            <a:r>
              <a:rPr lang="it-IT" sz="3600" dirty="0"/>
              <a:t> </a:t>
            </a:r>
            <a:r>
              <a:rPr lang="it-IT" sz="3600" dirty="0" smtClean="0"/>
              <a:t>to business </a:t>
            </a:r>
            <a:r>
              <a:rPr lang="it-IT" sz="3600" dirty="0" err="1"/>
              <a:t>requirements</a:t>
            </a:r>
            <a:r>
              <a:rPr lang="it-IT" sz="3600" dirty="0"/>
              <a:t> </a:t>
            </a:r>
            <a:r>
              <a:rPr lang="it-IT" sz="3600" dirty="0" err="1" smtClean="0"/>
              <a:t>is</a:t>
            </a:r>
            <a:r>
              <a:rPr lang="it-IT" sz="3600" dirty="0" smtClean="0"/>
              <a:t> </a:t>
            </a:r>
            <a:r>
              <a:rPr lang="it-IT" sz="3600" dirty="0" err="1" smtClean="0"/>
              <a:t>called</a:t>
            </a:r>
            <a:r>
              <a:rPr lang="it-IT" sz="3600" dirty="0" smtClean="0"/>
              <a:t> </a:t>
            </a:r>
            <a:r>
              <a:rPr lang="it-IT" sz="3600" dirty="0"/>
              <a:t>«</a:t>
            </a:r>
            <a:r>
              <a:rPr lang="it-IT" sz="3600" dirty="0" err="1"/>
              <a:t>poliglot</a:t>
            </a:r>
            <a:r>
              <a:rPr lang="it-IT" sz="3600" dirty="0"/>
              <a:t> </a:t>
            </a:r>
            <a:r>
              <a:rPr lang="it-IT" sz="3600" dirty="0" err="1"/>
              <a:t>persistence</a:t>
            </a:r>
            <a:r>
              <a:rPr lang="it-IT" sz="3600" dirty="0"/>
              <a:t> </a:t>
            </a:r>
            <a:r>
              <a:rPr lang="it-IT" sz="3600" dirty="0" err="1"/>
              <a:t>approch</a:t>
            </a:r>
            <a:r>
              <a:rPr lang="it-IT" sz="3600" dirty="0" smtClean="0"/>
              <a:t>»</a:t>
            </a:r>
          </a:p>
          <a:p>
            <a:pPr marL="457200" lvl="2">
              <a:spcBef>
                <a:spcPts val="2100"/>
              </a:spcBef>
              <a:buFont typeface="Wingdings" pitchFamily="2" charset="2"/>
              <a:buChar char="§"/>
            </a:pPr>
            <a:r>
              <a:rPr lang="it-IT" sz="3600" dirty="0"/>
              <a:t>the design of </a:t>
            </a:r>
            <a:r>
              <a:rPr lang="it-IT" sz="3600" dirty="0" err="1"/>
              <a:t>each</a:t>
            </a:r>
            <a:r>
              <a:rPr lang="it-IT" sz="3600" dirty="0"/>
              <a:t> service </a:t>
            </a:r>
            <a:r>
              <a:rPr lang="it-IT" sz="3600" dirty="0" err="1"/>
              <a:t>could</a:t>
            </a:r>
            <a:r>
              <a:rPr lang="it-IT" sz="3600" dirty="0"/>
              <a:t> be </a:t>
            </a:r>
            <a:r>
              <a:rPr lang="it-IT" sz="3600" dirty="0" err="1"/>
              <a:t>done</a:t>
            </a:r>
            <a:r>
              <a:rPr lang="it-IT" sz="3600" dirty="0"/>
              <a:t> </a:t>
            </a:r>
            <a:r>
              <a:rPr lang="it-IT" sz="3600" dirty="0" err="1"/>
              <a:t>using</a:t>
            </a:r>
            <a:r>
              <a:rPr lang="it-IT" sz="3600" dirty="0"/>
              <a:t> 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a:t>need</a:t>
            </a:r>
            <a:r>
              <a:rPr lang="it-IT" sz="3600" dirty="0"/>
              <a:t> (neo4j for social </a:t>
            </a:r>
            <a:r>
              <a:rPr lang="it-IT" sz="3600" dirty="0" err="1"/>
              <a:t>graph</a:t>
            </a:r>
            <a:r>
              <a:rPr lang="it-IT" sz="3600" dirty="0"/>
              <a:t>, </a:t>
            </a:r>
            <a:r>
              <a:rPr lang="it-IT" sz="3600" dirty="0" err="1"/>
              <a:t>elasticsearch</a:t>
            </a:r>
            <a:r>
              <a:rPr lang="it-IT" sz="3600" dirty="0"/>
              <a:t> for text </a:t>
            </a:r>
            <a:r>
              <a:rPr lang="it-IT" sz="3600" dirty="0" err="1"/>
              <a:t>serches</a:t>
            </a:r>
            <a:r>
              <a:rPr lang="it-IT" sz="3600" dirty="0"/>
              <a:t>, </a:t>
            </a:r>
            <a:r>
              <a:rPr lang="it-IT" sz="3600" dirty="0" err="1" smtClean="0"/>
              <a:t>etc</a:t>
            </a:r>
            <a:r>
              <a:rPr lang="it-IT" sz="3600" dirty="0" smtClean="0"/>
              <a:t>) </a:t>
            </a:r>
            <a:r>
              <a:rPr lang="it-IT" sz="3600" dirty="0" err="1" smtClean="0"/>
              <a:t>obtaining</a:t>
            </a:r>
            <a:r>
              <a:rPr lang="it-IT" sz="3600" dirty="0" smtClean="0"/>
              <a:t> to </a:t>
            </a:r>
            <a:r>
              <a:rPr lang="it-IT" sz="3600" dirty="0" err="1" smtClean="0"/>
              <a:t>get</a:t>
            </a:r>
            <a:r>
              <a:rPr lang="it-IT" sz="3600" smtClean="0"/>
              <a:t> the </a:t>
            </a:r>
            <a:r>
              <a:rPr lang="it-IT" sz="3600" dirty="0" err="1"/>
              <a:t>better</a:t>
            </a:r>
            <a:r>
              <a:rPr lang="it-IT" sz="3600" dirty="0"/>
              <a:t> performance </a:t>
            </a:r>
            <a:r>
              <a:rPr lang="it-IT" sz="3600" dirty="0" smtClean="0"/>
              <a:t>and </a:t>
            </a:r>
            <a:r>
              <a:rPr lang="it-IT" sz="3600" dirty="0" err="1" smtClean="0"/>
              <a:t>scalability</a:t>
            </a:r>
            <a:endParaRPr lang="it-IT" sz="3600" dirty="0" smtClean="0"/>
          </a:p>
          <a:p>
            <a:r>
              <a:rPr lang="it-IT" sz="3600" dirty="0" err="1" smtClean="0"/>
              <a:t>This</a:t>
            </a:r>
            <a:r>
              <a:rPr lang="it-IT" sz="3600" dirty="0" smtClean="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err="1" smtClean="0"/>
              <a:t>implement</a:t>
            </a:r>
            <a:r>
              <a:rPr lang="it-IT" sz="3600" dirty="0" smtClean="0"/>
              <a:t> </a:t>
            </a:r>
            <a:r>
              <a:rPr lang="it-IT" sz="3600" dirty="0"/>
              <a:t>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r>
              <a:rPr lang="en-US" sz="3600" dirty="0" smtClean="0"/>
              <a:t>.</a:t>
            </a:r>
            <a:endParaRPr lang="en-US"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Microservices: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400" dirty="0" smtClean="0"/>
              <a:t>The microservice </a:t>
            </a:r>
            <a:r>
              <a:rPr lang="it-IT" sz="2400" dirty="0" err="1" smtClean="0"/>
              <a:t>architecture</a:t>
            </a:r>
            <a:r>
              <a:rPr lang="it-IT" sz="2400" dirty="0"/>
              <a:t> </a:t>
            </a:r>
            <a:r>
              <a:rPr lang="it-IT" sz="2400" dirty="0" err="1" smtClean="0"/>
              <a:t>will</a:t>
            </a:r>
            <a:r>
              <a:rPr lang="it-IT" sz="2400" dirty="0" smtClean="0"/>
              <a:t> be </a:t>
            </a:r>
            <a:r>
              <a:rPr lang="it-IT" sz="2400" dirty="0" err="1" smtClean="0"/>
              <a:t>specialized</a:t>
            </a:r>
            <a:r>
              <a:rPr lang="it-IT" sz="2400" dirty="0" smtClean="0"/>
              <a:t> by the </a:t>
            </a:r>
            <a:r>
              <a:rPr lang="it-IT" sz="2400" dirty="0" err="1"/>
              <a:t>adoption</a:t>
            </a:r>
            <a:r>
              <a:rPr lang="it-IT" sz="2400" dirty="0"/>
              <a:t> of a «Database per service» </a:t>
            </a:r>
            <a:r>
              <a:rPr lang="it-IT" sz="2400" dirty="0" smtClean="0"/>
              <a:t>pattern to </a:t>
            </a:r>
            <a:r>
              <a:rPr lang="it-IT" sz="2400" dirty="0" err="1" smtClean="0"/>
              <a:t>achieve</a:t>
            </a:r>
            <a:r>
              <a:rPr lang="it-IT" sz="2400" dirty="0" smtClean="0"/>
              <a:t> </a:t>
            </a:r>
            <a:r>
              <a:rPr lang="it-IT" sz="2400" dirty="0" err="1" smtClean="0"/>
              <a:t>that</a:t>
            </a:r>
            <a:r>
              <a:rPr lang="it-IT" sz="2400" dirty="0" smtClean="0"/>
              <a:t>:</a:t>
            </a:r>
          </a:p>
          <a:p>
            <a:pPr lvl="2">
              <a:buFont typeface="+mj-lt"/>
              <a:buAutoNum type="arabicPeriod"/>
            </a:pPr>
            <a:r>
              <a:rPr lang="it-IT" sz="2400" dirty="0" err="1" smtClean="0"/>
              <a:t>each</a:t>
            </a:r>
            <a:r>
              <a:rPr lang="it-IT" sz="2400" dirty="0" smtClean="0"/>
              <a:t> </a:t>
            </a:r>
            <a:r>
              <a:rPr lang="it-IT" sz="2400" dirty="0" err="1" smtClean="0"/>
              <a:t>microservice’s</a:t>
            </a:r>
            <a:r>
              <a:rPr lang="it-IT" sz="2400" dirty="0" smtClean="0"/>
              <a:t> </a:t>
            </a:r>
            <a:r>
              <a:rPr lang="it-IT" sz="2400" dirty="0" err="1" smtClean="0"/>
              <a:t>persistence</a:t>
            </a:r>
            <a:r>
              <a:rPr lang="it-IT" sz="2400" dirty="0" smtClean="0"/>
              <a:t> data </a:t>
            </a:r>
            <a:r>
              <a:rPr lang="it-IT" sz="2400" dirty="0" err="1" smtClean="0"/>
              <a:t>is</a:t>
            </a:r>
            <a:r>
              <a:rPr lang="it-IT" sz="2400" dirty="0" smtClean="0"/>
              <a:t> </a:t>
            </a:r>
            <a:r>
              <a:rPr lang="it-IT" sz="2400" dirty="0" err="1" smtClean="0"/>
              <a:t>keept</a:t>
            </a:r>
            <a:r>
              <a:rPr lang="it-IT" sz="2400" dirty="0" smtClean="0"/>
              <a:t> private to </a:t>
            </a:r>
            <a:r>
              <a:rPr lang="it-IT" sz="2400" dirty="0" err="1" smtClean="0"/>
              <a:t>that</a:t>
            </a:r>
            <a:r>
              <a:rPr lang="it-IT" sz="2400" dirty="0" smtClean="0"/>
              <a:t> service and must be </a:t>
            </a:r>
            <a:r>
              <a:rPr lang="it-IT" sz="2400" dirty="0" err="1"/>
              <a:t>accessible</a:t>
            </a:r>
            <a:r>
              <a:rPr lang="it-IT" sz="2400" dirty="0"/>
              <a:t> </a:t>
            </a:r>
            <a:r>
              <a:rPr lang="it-IT" sz="2400" dirty="0" err="1"/>
              <a:t>only</a:t>
            </a:r>
            <a:r>
              <a:rPr lang="it-IT" sz="2400" dirty="0"/>
              <a:t> via </a:t>
            </a:r>
            <a:r>
              <a:rPr lang="it-IT" sz="2400" dirty="0" err="1"/>
              <a:t>its</a:t>
            </a:r>
            <a:r>
              <a:rPr lang="it-IT" sz="2400" dirty="0"/>
              <a:t> API, </a:t>
            </a:r>
            <a:r>
              <a:rPr lang="it-IT" sz="2400" dirty="0" smtClean="0"/>
              <a:t>in </a:t>
            </a:r>
            <a:r>
              <a:rPr lang="it-IT" sz="2400" dirty="0" err="1" smtClean="0"/>
              <a:t>this</a:t>
            </a:r>
            <a:r>
              <a:rPr lang="it-IT" sz="2400" dirty="0" smtClean="0"/>
              <a:t> way  </a:t>
            </a:r>
            <a:r>
              <a:rPr lang="it-IT" sz="2400" dirty="0" err="1"/>
              <a:t>changes</a:t>
            </a:r>
            <a:r>
              <a:rPr lang="it-IT" sz="2400" dirty="0"/>
              <a:t> to </a:t>
            </a:r>
            <a:r>
              <a:rPr lang="it-IT" sz="2400" dirty="0" err="1"/>
              <a:t>one</a:t>
            </a:r>
            <a:r>
              <a:rPr lang="it-IT" sz="2400" dirty="0"/>
              <a:t> </a:t>
            </a:r>
            <a:r>
              <a:rPr lang="it-IT" sz="2400" dirty="0" err="1"/>
              <a:t>service’s</a:t>
            </a:r>
            <a:r>
              <a:rPr lang="it-IT" sz="2400" dirty="0"/>
              <a:t> database </a:t>
            </a:r>
            <a:r>
              <a:rPr lang="it-IT" sz="2400" dirty="0" err="1"/>
              <a:t>does</a:t>
            </a:r>
            <a:r>
              <a:rPr lang="it-IT" sz="2400" dirty="0"/>
              <a:t> </a:t>
            </a:r>
            <a:r>
              <a:rPr lang="it-IT" sz="2400" dirty="0" err="1"/>
              <a:t>not</a:t>
            </a:r>
            <a:r>
              <a:rPr lang="it-IT" sz="2400" dirty="0"/>
              <a:t> impact </a:t>
            </a:r>
            <a:r>
              <a:rPr lang="it-IT" sz="2400" dirty="0" err="1"/>
              <a:t>any</a:t>
            </a:r>
            <a:r>
              <a:rPr lang="it-IT" sz="2400" dirty="0"/>
              <a:t> </a:t>
            </a:r>
            <a:r>
              <a:rPr lang="it-IT" sz="2400" dirty="0" err="1"/>
              <a:t>other</a:t>
            </a:r>
            <a:r>
              <a:rPr lang="it-IT" sz="2400" dirty="0"/>
              <a:t> </a:t>
            </a:r>
            <a:r>
              <a:rPr lang="it-IT" sz="2400" dirty="0" err="1" smtClean="0"/>
              <a:t>services</a:t>
            </a:r>
            <a:r>
              <a:rPr lang="it-IT" sz="2400" dirty="0" smtClean="0"/>
              <a:t>. </a:t>
            </a:r>
            <a:r>
              <a:rPr lang="it-IT" sz="2400" dirty="0" err="1" smtClean="0"/>
              <a:t>This</a:t>
            </a:r>
            <a:r>
              <a:rPr lang="it-IT" sz="2400" dirty="0" smtClean="0"/>
              <a:t> </a:t>
            </a:r>
            <a:r>
              <a:rPr lang="it-IT" sz="2400" dirty="0" err="1" smtClean="0"/>
              <a:t>behaviour</a:t>
            </a:r>
            <a:r>
              <a:rPr lang="it-IT" sz="2400" dirty="0" smtClean="0"/>
              <a:t> </a:t>
            </a:r>
            <a:r>
              <a:rPr lang="it-IT" sz="2400" dirty="0" err="1" smtClean="0"/>
              <a:t>could</a:t>
            </a:r>
            <a:r>
              <a:rPr lang="it-IT" sz="2400" dirty="0" smtClean="0"/>
              <a:t> be </a:t>
            </a:r>
            <a:r>
              <a:rPr lang="it-IT" sz="2400" dirty="0" err="1" smtClean="0"/>
              <a:t>realized</a:t>
            </a:r>
            <a:r>
              <a:rPr lang="it-IT" sz="2400" dirty="0" smtClean="0"/>
              <a:t> by the </a:t>
            </a:r>
            <a:r>
              <a:rPr lang="it-IT" sz="2400" dirty="0" err="1" smtClean="0"/>
              <a:t>following</a:t>
            </a:r>
            <a:r>
              <a:rPr lang="it-IT" sz="2400" dirty="0" smtClean="0"/>
              <a:t> </a:t>
            </a:r>
            <a:r>
              <a:rPr lang="it-IT" sz="2400" dirty="0" err="1" smtClean="0"/>
              <a:t>approachs</a:t>
            </a:r>
            <a:r>
              <a:rPr lang="it-IT" sz="2400" dirty="0" smtClean="0"/>
              <a:t>:</a:t>
            </a:r>
          </a:p>
          <a:p>
            <a:pPr lvl="3"/>
            <a:r>
              <a:rPr lang="it-IT" sz="2400" b="1" dirty="0"/>
              <a:t>Private </a:t>
            </a:r>
            <a:r>
              <a:rPr lang="it-IT" sz="2400" b="1" dirty="0" err="1"/>
              <a:t>table</a:t>
            </a:r>
            <a:r>
              <a:rPr lang="it-IT" sz="2400" b="1" dirty="0"/>
              <a:t> per service </a:t>
            </a:r>
            <a:r>
              <a:rPr lang="it-IT" sz="2400" dirty="0"/>
              <a:t>(the </a:t>
            </a:r>
            <a:r>
              <a:rPr lang="it-IT" sz="2400" dirty="0" err="1"/>
              <a:t>weakest</a:t>
            </a:r>
            <a:r>
              <a:rPr lang="it-IT" sz="2400" dirty="0"/>
              <a:t> </a:t>
            </a:r>
            <a:r>
              <a:rPr lang="it-IT" sz="2400" dirty="0" err="1"/>
              <a:t>approach</a:t>
            </a:r>
            <a:r>
              <a:rPr lang="it-IT" sz="2400" dirty="0"/>
              <a:t> </a:t>
            </a:r>
            <a:r>
              <a:rPr lang="it-IT" sz="2400" dirty="0" err="1"/>
              <a:t>but</a:t>
            </a:r>
            <a:r>
              <a:rPr lang="it-IT" sz="2400" dirty="0"/>
              <a:t> with the </a:t>
            </a:r>
            <a:r>
              <a:rPr lang="it-IT" sz="2400" dirty="0" err="1"/>
              <a:t>lowest</a:t>
            </a:r>
            <a:r>
              <a:rPr lang="it-IT" sz="2400" dirty="0"/>
              <a:t> overhead)</a:t>
            </a:r>
          </a:p>
          <a:p>
            <a:pPr lvl="3"/>
            <a:r>
              <a:rPr lang="it-IT" sz="2400" b="1" dirty="0"/>
              <a:t>Schema </a:t>
            </a:r>
            <a:r>
              <a:rPr lang="it-IT" sz="2400" b="1" dirty="0" err="1"/>
              <a:t>per_service</a:t>
            </a:r>
            <a:r>
              <a:rPr lang="it-IT" sz="2400" b="1" dirty="0"/>
              <a:t> </a:t>
            </a:r>
            <a:r>
              <a:rPr lang="it-IT" sz="2400" dirty="0"/>
              <a:t>(</a:t>
            </a:r>
            <a:r>
              <a:rPr lang="it-IT" sz="2400" dirty="0" err="1"/>
              <a:t>making</a:t>
            </a:r>
            <a:r>
              <a:rPr lang="it-IT" sz="2400" dirty="0"/>
              <a:t> </a:t>
            </a:r>
            <a:r>
              <a:rPr lang="it-IT" sz="2400" dirty="0" err="1"/>
              <a:t>clear</a:t>
            </a:r>
            <a:r>
              <a:rPr lang="it-IT" sz="2400" dirty="0"/>
              <a:t> the </a:t>
            </a:r>
            <a:r>
              <a:rPr lang="it-IT" sz="2400" dirty="0" err="1"/>
              <a:t>ownership</a:t>
            </a:r>
            <a:r>
              <a:rPr lang="it-IT" sz="2400" dirty="0"/>
              <a:t> of  database </a:t>
            </a:r>
            <a:r>
              <a:rPr lang="it-IT" sz="2400" dirty="0" err="1"/>
              <a:t>tables</a:t>
            </a:r>
            <a:r>
              <a:rPr lang="it-IT" sz="2400" dirty="0"/>
              <a:t>)</a:t>
            </a:r>
          </a:p>
          <a:p>
            <a:pPr lvl="3"/>
            <a:r>
              <a:rPr lang="it-IT" sz="2400" b="1" dirty="0"/>
              <a:t>Database server per service</a:t>
            </a:r>
            <a:r>
              <a:rPr lang="it-IT" sz="2400" dirty="0"/>
              <a:t> (the </a:t>
            </a:r>
            <a:r>
              <a:rPr lang="it-IT" sz="2400" dirty="0" err="1"/>
              <a:t>strongest</a:t>
            </a:r>
            <a:r>
              <a:rPr lang="it-IT" sz="2400" dirty="0"/>
              <a:t> </a:t>
            </a:r>
            <a:r>
              <a:rPr lang="it-IT" sz="2400" dirty="0" err="1"/>
              <a:t>approach</a:t>
            </a:r>
            <a:r>
              <a:rPr lang="it-IT" sz="2400" dirty="0"/>
              <a:t>, to </a:t>
            </a:r>
            <a:r>
              <a:rPr lang="it-IT" sz="2400" dirty="0" err="1"/>
              <a:t>apply</a:t>
            </a:r>
            <a:r>
              <a:rPr lang="it-IT" sz="2400" dirty="0"/>
              <a:t> </a:t>
            </a:r>
            <a:r>
              <a:rPr lang="it-IT" sz="2400" dirty="0" err="1"/>
              <a:t>only</a:t>
            </a:r>
            <a:r>
              <a:rPr lang="it-IT" sz="2400" dirty="0"/>
              <a:t> for </a:t>
            </a:r>
            <a:r>
              <a:rPr lang="it-IT" sz="2400" dirty="0" err="1"/>
              <a:t>highly</a:t>
            </a:r>
            <a:r>
              <a:rPr lang="it-IT" sz="2400" dirty="0"/>
              <a:t> </a:t>
            </a:r>
            <a:r>
              <a:rPr lang="it-IT" sz="2400" dirty="0" err="1"/>
              <a:t>throughput</a:t>
            </a:r>
            <a:r>
              <a:rPr lang="it-IT" sz="2400" dirty="0"/>
              <a:t> service) </a:t>
            </a:r>
          </a:p>
          <a:p>
            <a:pPr lvl="2">
              <a:buFont typeface="+mj-lt"/>
              <a:buAutoNum type="arabicPeriod"/>
            </a:pPr>
            <a:r>
              <a:rPr lang="it-IT" sz="2400" dirty="0" smtClean="0"/>
              <a:t>the design of </a:t>
            </a:r>
            <a:r>
              <a:rPr lang="it-IT" sz="2400" dirty="0" err="1" smtClean="0"/>
              <a:t>each</a:t>
            </a:r>
            <a:r>
              <a:rPr lang="it-IT" sz="2400" dirty="0" smtClean="0"/>
              <a:t> </a:t>
            </a:r>
            <a:r>
              <a:rPr lang="it-IT" sz="2400" dirty="0"/>
              <a:t>service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the </a:t>
            </a:r>
            <a:r>
              <a:rPr lang="it-IT" sz="2400" dirty="0" err="1"/>
              <a:t>type</a:t>
            </a:r>
            <a:r>
              <a:rPr lang="it-IT" sz="2400" dirty="0"/>
              <a:t> of database </a:t>
            </a:r>
            <a:r>
              <a:rPr lang="it-IT" sz="2400" dirty="0" err="1"/>
              <a:t>that</a:t>
            </a:r>
            <a:r>
              <a:rPr lang="it-IT" sz="2400" dirty="0"/>
              <a:t> </a:t>
            </a:r>
            <a:r>
              <a:rPr lang="it-IT" sz="2400" dirty="0" err="1"/>
              <a:t>is</a:t>
            </a:r>
            <a:r>
              <a:rPr lang="it-IT" sz="2400" dirty="0"/>
              <a:t> best </a:t>
            </a:r>
            <a:r>
              <a:rPr lang="it-IT" sz="2400" dirty="0" err="1"/>
              <a:t>suited</a:t>
            </a:r>
            <a:r>
              <a:rPr lang="it-IT" sz="2400" dirty="0"/>
              <a:t> to </a:t>
            </a:r>
            <a:r>
              <a:rPr lang="it-IT" sz="2400" dirty="0" err="1"/>
              <a:t>its</a:t>
            </a:r>
            <a:r>
              <a:rPr lang="it-IT" sz="2400" dirty="0"/>
              <a:t> </a:t>
            </a:r>
            <a:r>
              <a:rPr lang="it-IT" sz="2400" dirty="0" err="1"/>
              <a:t>need</a:t>
            </a:r>
            <a:r>
              <a:rPr lang="it-IT" sz="2400" dirty="0"/>
              <a:t> (neo4j for social </a:t>
            </a:r>
            <a:r>
              <a:rPr lang="it-IT" sz="2400" dirty="0" err="1"/>
              <a:t>graph</a:t>
            </a:r>
            <a:r>
              <a:rPr lang="it-IT" sz="2400" dirty="0"/>
              <a:t>, </a:t>
            </a:r>
            <a:r>
              <a:rPr lang="it-IT" sz="2400" dirty="0" err="1"/>
              <a:t>elasticsearch</a:t>
            </a:r>
            <a:r>
              <a:rPr lang="it-IT" sz="2400" dirty="0"/>
              <a:t> for text </a:t>
            </a:r>
            <a:r>
              <a:rPr lang="it-IT" sz="2400" dirty="0" err="1"/>
              <a:t>serches</a:t>
            </a:r>
            <a:r>
              <a:rPr lang="it-IT" sz="2400" dirty="0"/>
              <a:t>, </a:t>
            </a:r>
            <a:r>
              <a:rPr lang="it-IT" sz="2400" dirty="0" err="1"/>
              <a:t>etc</a:t>
            </a:r>
            <a:r>
              <a:rPr lang="it-IT" sz="2400" dirty="0"/>
              <a:t>)</a:t>
            </a:r>
          </a:p>
          <a:p>
            <a:pPr marL="419100" lvl="1" indent="0">
              <a:buNone/>
            </a:pPr>
            <a:endParaRPr lang="it-IT" sz="2400" dirty="0" smtClean="0"/>
          </a:p>
          <a:p>
            <a:pPr marL="419100" lvl="1" indent="0">
              <a:buNone/>
            </a:pPr>
            <a:r>
              <a:rPr lang="it-IT" sz="2400" dirty="0" smtClean="0"/>
              <a:t>With </a:t>
            </a:r>
            <a:r>
              <a:rPr lang="it-IT" sz="2400" dirty="0" err="1" smtClean="0"/>
              <a:t>this</a:t>
            </a:r>
            <a:r>
              <a:rPr lang="it-IT" sz="2400" dirty="0" smtClean="0"/>
              <a:t> pattern the designer must face the </a:t>
            </a:r>
            <a:r>
              <a:rPr lang="it-IT" sz="2400" dirty="0" err="1" smtClean="0"/>
              <a:t>following</a:t>
            </a:r>
            <a:r>
              <a:rPr lang="it-IT" sz="2400" dirty="0" smtClean="0"/>
              <a:t> </a:t>
            </a:r>
            <a:r>
              <a:rPr lang="it-IT" sz="2400" dirty="0" err="1" smtClean="0"/>
              <a:t>drawbacks</a:t>
            </a:r>
            <a:r>
              <a:rPr lang="it-IT" sz="2400" dirty="0" smtClean="0"/>
              <a:t> :</a:t>
            </a:r>
            <a:endParaRPr lang="it-IT" sz="2400" dirty="0"/>
          </a:p>
          <a:p>
            <a:pPr lvl="2"/>
            <a:r>
              <a:rPr lang="it-IT" sz="2400" dirty="0"/>
              <a:t>Distributed business </a:t>
            </a:r>
            <a:r>
              <a:rPr lang="it-IT" sz="2400" dirty="0" err="1"/>
              <a:t>transaction</a:t>
            </a:r>
            <a:r>
              <a:rPr lang="it-IT" sz="2400" dirty="0"/>
              <a:t> </a:t>
            </a:r>
            <a:r>
              <a:rPr lang="it-IT" sz="2400" dirty="0" err="1"/>
              <a:t>that</a:t>
            </a:r>
            <a:r>
              <a:rPr lang="it-IT" sz="2400" dirty="0"/>
              <a:t> </a:t>
            </a:r>
            <a:r>
              <a:rPr lang="it-IT" sz="2400" dirty="0" err="1"/>
              <a:t>span</a:t>
            </a:r>
            <a:r>
              <a:rPr lang="it-IT" sz="2400" dirty="0"/>
              <a:t> multiple </a:t>
            </a:r>
            <a:r>
              <a:rPr lang="it-IT" sz="2400" dirty="0" err="1"/>
              <a:t>services</a:t>
            </a:r>
            <a:r>
              <a:rPr lang="it-IT" sz="2400" dirty="0"/>
              <a:t> </a:t>
            </a:r>
            <a:r>
              <a:rPr lang="it-IT" sz="2400" dirty="0" err="1"/>
              <a:t>could</a:t>
            </a:r>
            <a:r>
              <a:rPr lang="it-IT" sz="2400" dirty="0"/>
              <a:t> be </a:t>
            </a:r>
            <a:r>
              <a:rPr lang="it-IT" sz="2400" dirty="0" err="1"/>
              <a:t>not</a:t>
            </a:r>
            <a:r>
              <a:rPr lang="it-IT" sz="2400" dirty="0"/>
              <a:t> </a:t>
            </a:r>
            <a:r>
              <a:rPr lang="it-IT" sz="2400" dirty="0" err="1"/>
              <a:t>implemented</a:t>
            </a:r>
            <a:r>
              <a:rPr lang="it-IT" sz="2400" dirty="0"/>
              <a:t> (</a:t>
            </a:r>
            <a:r>
              <a:rPr lang="it-IT" sz="2400" dirty="0" err="1"/>
              <a:t>many</a:t>
            </a:r>
            <a:r>
              <a:rPr lang="it-IT" sz="2400" dirty="0"/>
              <a:t> </a:t>
            </a:r>
            <a:r>
              <a:rPr lang="it-IT" sz="2400" dirty="0" err="1"/>
              <a:t>modern</a:t>
            </a:r>
            <a:r>
              <a:rPr lang="it-IT" sz="2400" dirty="0"/>
              <a:t> database </a:t>
            </a:r>
            <a:r>
              <a:rPr lang="it-IT" sz="2400" dirty="0" err="1"/>
              <a:t>does</a:t>
            </a:r>
            <a:r>
              <a:rPr lang="it-IT" sz="2400" dirty="0"/>
              <a:t> </a:t>
            </a:r>
            <a:r>
              <a:rPr lang="it-IT" sz="2400" dirty="0" err="1"/>
              <a:t>not</a:t>
            </a:r>
            <a:r>
              <a:rPr lang="it-IT" sz="2400" dirty="0"/>
              <a:t> </a:t>
            </a:r>
            <a:r>
              <a:rPr lang="it-IT" sz="2400" dirty="0" err="1"/>
              <a:t>support</a:t>
            </a:r>
            <a:r>
              <a:rPr lang="it-IT" sz="2400" dirty="0"/>
              <a:t> </a:t>
            </a:r>
            <a:r>
              <a:rPr lang="it-IT" sz="2400" dirty="0" err="1"/>
              <a:t>them</a:t>
            </a:r>
            <a:r>
              <a:rPr lang="it-IT" sz="2400" dirty="0"/>
              <a:t> </a:t>
            </a:r>
            <a:r>
              <a:rPr lang="it-IT" sz="2400" dirty="0" err="1"/>
              <a:t>NoSql</a:t>
            </a:r>
            <a:r>
              <a:rPr lang="it-IT" sz="2400" dirty="0"/>
              <a:t>)</a:t>
            </a:r>
          </a:p>
          <a:p>
            <a:r>
              <a:rPr lang="it-IT" sz="2400" dirty="0" err="1" smtClean="0"/>
              <a:t>Drawbacks</a:t>
            </a:r>
            <a:r>
              <a:rPr lang="it-IT" sz="2400" dirty="0"/>
              <a:t>:</a:t>
            </a:r>
          </a:p>
          <a:p>
            <a:pPr lvl="1"/>
            <a:r>
              <a:rPr lang="it-IT" sz="2400" dirty="0"/>
              <a:t>Data </a:t>
            </a:r>
            <a:r>
              <a:rPr lang="it-IT" sz="2400" dirty="0" err="1"/>
              <a:t>consistency</a:t>
            </a:r>
            <a:r>
              <a:rPr lang="it-IT" sz="2400" dirty="0"/>
              <a:t> </a:t>
            </a:r>
            <a:r>
              <a:rPr lang="it-IT" sz="2400" dirty="0" err="1"/>
              <a:t>across</a:t>
            </a:r>
            <a:r>
              <a:rPr lang="it-IT" sz="2400" dirty="0"/>
              <a:t> multiple </a:t>
            </a:r>
            <a:r>
              <a:rPr lang="it-IT" sz="2400" dirty="0" err="1"/>
              <a:t>services</a:t>
            </a:r>
            <a:r>
              <a:rPr lang="it-IT" sz="2400" dirty="0"/>
              <a:t> </a:t>
            </a:r>
            <a:r>
              <a:rPr lang="it-IT" sz="2400" dirty="0" err="1"/>
              <a:t>could</a:t>
            </a:r>
            <a:r>
              <a:rPr lang="it-IT" sz="2400" dirty="0"/>
              <a:t> be </a:t>
            </a:r>
            <a:r>
              <a:rPr lang="it-IT" sz="2400" dirty="0" err="1"/>
              <a:t>enabled</a:t>
            </a:r>
            <a:r>
              <a:rPr lang="it-IT" sz="2400" dirty="0"/>
              <a:t> </a:t>
            </a:r>
            <a:r>
              <a:rPr lang="it-IT" sz="2400" dirty="0" smtClean="0"/>
              <a:t>with </a:t>
            </a:r>
            <a:r>
              <a:rPr lang="it-IT" sz="2400" dirty="0"/>
              <a:t>a </a:t>
            </a:r>
            <a:r>
              <a:rPr lang="it-IT" sz="2400" dirty="0" err="1"/>
              <a:t>Event</a:t>
            </a:r>
            <a:r>
              <a:rPr lang="it-IT" sz="2400" dirty="0"/>
              <a:t> </a:t>
            </a:r>
            <a:r>
              <a:rPr lang="it-IT" sz="2400" dirty="0" err="1"/>
              <a:t>Driven</a:t>
            </a:r>
            <a:r>
              <a:rPr lang="it-IT" sz="2400" dirty="0"/>
              <a:t> Architecture </a:t>
            </a:r>
            <a:r>
              <a:rPr lang="it-IT" sz="2400" dirty="0" smtClean="0"/>
              <a:t>(with </a:t>
            </a:r>
            <a:r>
              <a:rPr lang="it-IT" sz="2400" dirty="0" err="1"/>
              <a:t>services</a:t>
            </a:r>
            <a:r>
              <a:rPr lang="it-IT" sz="2400" dirty="0"/>
              <a:t> </a:t>
            </a:r>
            <a:r>
              <a:rPr lang="it-IT" sz="2400" dirty="0" err="1"/>
              <a:t>that</a:t>
            </a:r>
            <a:r>
              <a:rPr lang="it-IT" sz="2400" dirty="0"/>
              <a:t> </a:t>
            </a:r>
            <a:r>
              <a:rPr lang="it-IT" sz="2400" dirty="0" err="1"/>
              <a:t>publish</a:t>
            </a:r>
            <a:r>
              <a:rPr lang="it-IT" sz="2400" dirty="0"/>
              <a:t> </a:t>
            </a:r>
            <a:r>
              <a:rPr lang="it-IT" sz="2400" dirty="0" err="1"/>
              <a:t>events</a:t>
            </a:r>
            <a:r>
              <a:rPr lang="it-IT" sz="2400" dirty="0"/>
              <a:t> </a:t>
            </a:r>
            <a:r>
              <a:rPr lang="it-IT" sz="2400" dirty="0" err="1"/>
              <a:t>when</a:t>
            </a:r>
            <a:r>
              <a:rPr lang="it-IT" sz="2400" dirty="0"/>
              <a:t> update </a:t>
            </a:r>
            <a:r>
              <a:rPr lang="it-IT" sz="2400" dirty="0" err="1"/>
              <a:t>their</a:t>
            </a:r>
            <a:r>
              <a:rPr lang="it-IT" sz="2400" dirty="0"/>
              <a:t> data and </a:t>
            </a:r>
            <a:r>
              <a:rPr lang="it-IT" sz="2400" dirty="0" err="1"/>
              <a:t>other</a:t>
            </a:r>
            <a:r>
              <a:rPr lang="it-IT" sz="2400" dirty="0"/>
              <a:t> </a:t>
            </a:r>
            <a:r>
              <a:rPr lang="it-IT" sz="2400" dirty="0" err="1"/>
              <a:t>services</a:t>
            </a:r>
            <a:r>
              <a:rPr lang="it-IT" sz="2400" dirty="0"/>
              <a:t> </a:t>
            </a:r>
            <a:r>
              <a:rPr lang="it-IT" sz="2400" dirty="0" err="1"/>
              <a:t>that</a:t>
            </a:r>
            <a:r>
              <a:rPr lang="it-IT" sz="2400" dirty="0"/>
              <a:t> update </a:t>
            </a:r>
            <a:r>
              <a:rPr lang="it-IT" sz="2400" dirty="0" err="1"/>
              <a:t>their</a:t>
            </a:r>
            <a:r>
              <a:rPr lang="it-IT" sz="2400" dirty="0"/>
              <a:t> </a:t>
            </a:r>
            <a:r>
              <a:rPr lang="it-IT" sz="2400" dirty="0" err="1"/>
              <a:t>own</a:t>
            </a:r>
            <a:r>
              <a:rPr lang="it-IT" sz="2400" dirty="0"/>
              <a:t> data </a:t>
            </a:r>
            <a:r>
              <a:rPr lang="it-IT" sz="2400" dirty="0" err="1"/>
              <a:t>subscribing</a:t>
            </a:r>
            <a:r>
              <a:rPr lang="it-IT" sz="2400" dirty="0"/>
              <a:t> </a:t>
            </a:r>
            <a:r>
              <a:rPr lang="it-IT" sz="2400" dirty="0" err="1"/>
              <a:t>these</a:t>
            </a:r>
            <a:r>
              <a:rPr lang="it-IT" sz="2400" dirty="0"/>
              <a:t> </a:t>
            </a:r>
            <a:r>
              <a:rPr lang="it-IT" sz="2400" dirty="0" err="1" smtClean="0"/>
              <a:t>events</a:t>
            </a:r>
            <a:r>
              <a:rPr lang="it-IT" sz="2400" dirty="0" smtClean="0"/>
              <a:t>)</a:t>
            </a:r>
            <a:endParaRPr lang="it-IT" sz="2400" dirty="0"/>
          </a:p>
          <a:p>
            <a:pPr lvl="1"/>
            <a:r>
              <a:rPr lang="it-IT" sz="2400" dirty="0"/>
              <a:t>Application side join (with the </a:t>
            </a:r>
            <a:r>
              <a:rPr lang="it-IT" sz="2400" dirty="0" err="1"/>
              <a:t>application</a:t>
            </a:r>
            <a:r>
              <a:rPr lang="it-IT" sz="2400" dirty="0"/>
              <a:t> </a:t>
            </a:r>
            <a:r>
              <a:rPr lang="it-IT" sz="2400" dirty="0" err="1"/>
              <a:t>perform</a:t>
            </a:r>
            <a:r>
              <a:rPr lang="it-IT" sz="2400" dirty="0"/>
              <a:t> the join </a:t>
            </a:r>
            <a:r>
              <a:rPr lang="it-IT" sz="2400" dirty="0" err="1"/>
              <a:t>rather</a:t>
            </a:r>
            <a:r>
              <a:rPr lang="it-IT" sz="2400" dirty="0"/>
              <a:t> </a:t>
            </a:r>
            <a:r>
              <a:rPr lang="it-IT" sz="2400" dirty="0" err="1"/>
              <a:t>than</a:t>
            </a:r>
            <a:r>
              <a:rPr lang="it-IT" sz="2400" dirty="0"/>
              <a:t> database) CQRS </a:t>
            </a:r>
            <a:r>
              <a:rPr lang="it-IT" sz="2400" dirty="0" err="1"/>
              <a:t>maintaining</a:t>
            </a:r>
            <a:r>
              <a:rPr lang="it-IT" sz="2400" dirty="0"/>
              <a:t> </a:t>
            </a:r>
            <a:r>
              <a:rPr lang="it-IT" sz="2400" dirty="0" smtClean="0"/>
              <a:t>some </a:t>
            </a:r>
            <a:r>
              <a:rPr lang="it-IT" sz="2400" dirty="0" err="1" smtClean="0"/>
              <a:t>materialized</a:t>
            </a:r>
            <a:r>
              <a:rPr lang="it-IT" sz="2400" dirty="0" smtClean="0"/>
              <a:t> </a:t>
            </a:r>
            <a:r>
              <a:rPr lang="it-IT" sz="2400" dirty="0" err="1"/>
              <a:t>views</a:t>
            </a:r>
            <a:r>
              <a:rPr lang="it-IT" sz="2400" dirty="0"/>
              <a:t> </a:t>
            </a:r>
            <a:r>
              <a:rPr lang="it-IT" sz="2400" dirty="0" err="1"/>
              <a:t>that</a:t>
            </a:r>
            <a:r>
              <a:rPr lang="it-IT" sz="2400" dirty="0"/>
              <a:t> </a:t>
            </a:r>
            <a:r>
              <a:rPr lang="it-IT" sz="2400" dirty="0" err="1"/>
              <a:t>contain</a:t>
            </a:r>
            <a:r>
              <a:rPr lang="it-IT" sz="2400" dirty="0"/>
              <a:t> data from multiple </a:t>
            </a:r>
            <a:r>
              <a:rPr lang="it-IT" sz="2400" dirty="0" err="1"/>
              <a:t>services</a:t>
            </a:r>
            <a:r>
              <a:rPr lang="it-IT" sz="2400" dirty="0"/>
              <a:t> </a:t>
            </a:r>
          </a:p>
          <a:p>
            <a:pPr lvl="1"/>
            <a:r>
              <a:rPr lang="it-IT" sz="2400" dirty="0" err="1"/>
              <a:t>these</a:t>
            </a:r>
            <a:r>
              <a:rPr lang="it-IT" sz="2400" dirty="0"/>
              <a:t> </a:t>
            </a:r>
            <a:r>
              <a:rPr lang="it-IT" sz="2400" dirty="0" err="1"/>
              <a:t>views</a:t>
            </a:r>
            <a:r>
              <a:rPr lang="it-IT" sz="2400" dirty="0"/>
              <a:t> are </a:t>
            </a:r>
            <a:r>
              <a:rPr lang="it-IT" sz="2400" dirty="0" err="1"/>
              <a:t>kept</a:t>
            </a:r>
            <a:r>
              <a:rPr lang="it-IT" sz="2400" dirty="0"/>
              <a:t> by </a:t>
            </a:r>
            <a:r>
              <a:rPr lang="it-IT" sz="2400" dirty="0" err="1"/>
              <a:t>services</a:t>
            </a:r>
            <a:r>
              <a:rPr lang="it-IT" sz="2400" dirty="0"/>
              <a:t>  </a:t>
            </a:r>
            <a:r>
              <a:rPr lang="it-IT" sz="2400" dirty="0" err="1"/>
              <a:t>that</a:t>
            </a:r>
            <a:r>
              <a:rPr lang="it-IT" sz="2400" dirty="0"/>
              <a:t> </a:t>
            </a:r>
            <a:r>
              <a:rPr lang="it-IT" sz="2400" dirty="0" err="1"/>
              <a:t>subscribes</a:t>
            </a:r>
            <a:r>
              <a:rPr lang="it-IT" sz="2400" dirty="0"/>
              <a:t> to </a:t>
            </a:r>
            <a:r>
              <a:rPr lang="it-IT" sz="2400" dirty="0" err="1"/>
              <a:t>events</a:t>
            </a:r>
            <a:r>
              <a:rPr lang="it-IT" sz="2400" dirty="0"/>
              <a:t> </a:t>
            </a:r>
            <a:r>
              <a:rPr lang="it-IT" sz="2400" dirty="0" err="1"/>
              <a:t>that</a:t>
            </a:r>
            <a:r>
              <a:rPr lang="it-IT" sz="2400" dirty="0"/>
              <a:t> </a:t>
            </a:r>
            <a:r>
              <a:rPr lang="it-IT" sz="2400" dirty="0" err="1"/>
              <a:t>each</a:t>
            </a:r>
            <a:r>
              <a:rPr lang="it-IT" sz="2400" dirty="0"/>
              <a:t> service </a:t>
            </a:r>
            <a:r>
              <a:rPr lang="it-IT" sz="2400" dirty="0" err="1"/>
              <a:t>publish</a:t>
            </a:r>
            <a:r>
              <a:rPr lang="it-IT" sz="2400" dirty="0"/>
              <a:t> </a:t>
            </a:r>
            <a:r>
              <a:rPr lang="it-IT" sz="2400" dirty="0" err="1"/>
              <a:t>wheh</a:t>
            </a:r>
            <a:r>
              <a:rPr lang="it-IT" sz="2400" dirty="0"/>
              <a:t> </a:t>
            </a:r>
            <a:r>
              <a:rPr lang="it-IT" sz="2400" dirty="0" err="1"/>
              <a:t>it</a:t>
            </a:r>
            <a:r>
              <a:rPr lang="it-IT" sz="2400" dirty="0"/>
              <a:t> update </a:t>
            </a:r>
            <a:r>
              <a:rPr lang="it-IT" sz="2400" dirty="0" err="1"/>
              <a:t>its</a:t>
            </a:r>
            <a:r>
              <a:rPr lang="it-IT" sz="2400" dirty="0"/>
              <a:t> data.</a:t>
            </a:r>
          </a:p>
          <a:p>
            <a:pPr marL="0" indent="0">
              <a:buNone/>
            </a:pPr>
            <a:r>
              <a:rPr lang="it-IT" sz="2400" dirty="0" err="1" smtClean="0"/>
              <a:t>Drawback</a:t>
            </a:r>
            <a:r>
              <a:rPr lang="it-IT" sz="2400" dirty="0" smtClean="0"/>
              <a:t> </a:t>
            </a:r>
            <a:r>
              <a:rPr lang="it-IT" sz="2400" dirty="0" err="1" smtClean="0"/>
              <a:t>solution</a:t>
            </a:r>
            <a:r>
              <a:rPr lang="it-IT" sz="2400" dirty="0" smtClean="0"/>
              <a:t> </a:t>
            </a:r>
            <a:r>
              <a:rPr lang="it-IT" sz="2400" dirty="0" err="1" smtClean="0"/>
              <a:t>that</a:t>
            </a:r>
            <a:r>
              <a:rPr lang="it-IT" sz="2400" dirty="0" smtClean="0"/>
              <a:t> </a:t>
            </a:r>
            <a:r>
              <a:rPr lang="it-IT" sz="2400" dirty="0" err="1" smtClean="0"/>
              <a:t>lead</a:t>
            </a:r>
            <a:r>
              <a:rPr lang="it-IT" sz="2400" dirty="0" smtClean="0"/>
              <a:t> to a more </a:t>
            </a:r>
            <a:r>
              <a:rPr lang="it-IT" sz="2400" dirty="0" err="1"/>
              <a:t>complex</a:t>
            </a:r>
            <a:r>
              <a:rPr lang="it-IT" sz="2400" dirty="0"/>
              <a:t> </a:t>
            </a:r>
            <a:r>
              <a:rPr lang="it-IT" sz="2400" dirty="0" err="1"/>
              <a:t>programming</a:t>
            </a:r>
            <a:r>
              <a:rPr lang="it-IT" sz="2400" dirty="0"/>
              <a:t> model and an overhead in </a:t>
            </a:r>
            <a:r>
              <a:rPr lang="it-IT" sz="2400" dirty="0" err="1"/>
              <a:t>sistems</a:t>
            </a:r>
            <a:r>
              <a:rPr lang="it-IT" sz="2400" dirty="0"/>
              <a:t> management</a:t>
            </a:r>
          </a:p>
          <a:p>
            <a:pPr marL="419100" lvl="1" indent="0">
              <a:buNone/>
            </a:pPr>
            <a:endParaRPr lang="it-IT" sz="2400" dirty="0" smtClean="0"/>
          </a:p>
          <a:p>
            <a:pPr marL="419100" lvl="1" indent="0">
              <a:buNone/>
            </a:pPr>
            <a:endParaRPr lang="it-IT" sz="2400" dirty="0"/>
          </a:p>
          <a:p>
            <a:pPr lvl="2"/>
            <a:r>
              <a:rPr lang="it-IT" sz="2400" dirty="0" smtClean="0"/>
              <a:t>The </a:t>
            </a:r>
            <a:r>
              <a:rPr lang="it-IT" sz="2400" dirty="0" err="1" smtClean="0"/>
              <a:t>enforcement</a:t>
            </a:r>
            <a:r>
              <a:rPr lang="it-IT" sz="2400" dirty="0" smtClean="0"/>
              <a:t> of </a:t>
            </a:r>
            <a:r>
              <a:rPr lang="it-IT" sz="2400" dirty="0" err="1" smtClean="0"/>
              <a:t>encapsulation</a:t>
            </a:r>
            <a:r>
              <a:rPr lang="it-IT" sz="2400" dirty="0" smtClean="0"/>
              <a:t> </a:t>
            </a:r>
            <a:r>
              <a:rPr lang="it-IT" sz="2400" dirty="0" err="1" smtClean="0"/>
              <a:t>could</a:t>
            </a:r>
            <a:r>
              <a:rPr lang="it-IT" sz="2400" dirty="0" smtClean="0"/>
              <a:t> be </a:t>
            </a:r>
            <a:r>
              <a:rPr lang="it-IT" sz="2400" dirty="0" err="1" smtClean="0"/>
              <a:t>achieved</a:t>
            </a:r>
            <a:r>
              <a:rPr lang="it-IT" sz="2400" dirty="0" smtClean="0"/>
              <a:t> with </a:t>
            </a:r>
            <a:r>
              <a:rPr lang="it-IT" sz="2400" dirty="0" err="1" smtClean="0"/>
              <a:t>different</a:t>
            </a:r>
            <a:r>
              <a:rPr lang="it-IT" sz="2400" dirty="0" smtClean="0"/>
              <a:t> </a:t>
            </a:r>
            <a:r>
              <a:rPr lang="it-IT" sz="2400" dirty="0"/>
              <a:t>database </a:t>
            </a:r>
            <a:r>
              <a:rPr lang="it-IT" sz="2400" dirty="0" err="1"/>
              <a:t>user</a:t>
            </a:r>
            <a:r>
              <a:rPr lang="it-IT" sz="2400" dirty="0"/>
              <a:t> id to </a:t>
            </a:r>
            <a:r>
              <a:rPr lang="it-IT" sz="2400" dirty="0" err="1"/>
              <a:t>each</a:t>
            </a:r>
            <a:r>
              <a:rPr lang="it-IT" sz="2400" dirty="0"/>
              <a:t> service </a:t>
            </a:r>
            <a:r>
              <a:rPr lang="it-IT" sz="2400" strike="sngStrike" dirty="0" smtClean="0"/>
              <a:t>so </a:t>
            </a:r>
            <a:r>
              <a:rPr lang="it-IT" sz="2400" strike="sngStrike" dirty="0" err="1" smtClean="0"/>
              <a:t>it</a:t>
            </a:r>
            <a:r>
              <a:rPr lang="it-IT" sz="2400" strike="sngStrike" dirty="0" smtClean="0"/>
              <a:t> </a:t>
            </a:r>
            <a:r>
              <a:rPr lang="it-IT" sz="2400" strike="sngStrike" dirty="0" err="1" smtClean="0"/>
              <a:t>will</a:t>
            </a:r>
            <a:r>
              <a:rPr lang="it-IT" sz="2400" strike="sngStrike" dirty="0" smtClean="0"/>
              <a:t> </a:t>
            </a:r>
            <a:r>
              <a:rPr lang="it-IT" sz="2400" strike="sngStrike" dirty="0" err="1"/>
              <a:t>not</a:t>
            </a:r>
            <a:r>
              <a:rPr lang="it-IT" sz="2400" strike="sngStrike" dirty="0"/>
              <a:t> </a:t>
            </a:r>
            <a:r>
              <a:rPr lang="it-IT" sz="2400" strike="sngStrike" dirty="0" smtClean="0"/>
              <a:t>be </a:t>
            </a:r>
            <a:r>
              <a:rPr lang="it-IT" sz="2400" strike="sngStrike" dirty="0" err="1" smtClean="0"/>
              <a:t>possible</a:t>
            </a:r>
            <a:r>
              <a:rPr lang="it-IT" sz="2400" strike="sngStrike" dirty="0" smtClean="0"/>
              <a:t> to </a:t>
            </a:r>
            <a:r>
              <a:rPr lang="it-IT" sz="2400" strike="sngStrike" dirty="0"/>
              <a:t>bypass a service api and </a:t>
            </a:r>
            <a:r>
              <a:rPr lang="it-IT" sz="2400" strike="sngStrike" dirty="0" err="1"/>
              <a:t>access</a:t>
            </a:r>
            <a:r>
              <a:rPr lang="it-IT" sz="2400" strike="sngStrike" dirty="0"/>
              <a:t> </a:t>
            </a:r>
            <a:r>
              <a:rPr lang="it-IT" sz="2400" strike="sngStrike" dirty="0" err="1"/>
              <a:t>it’s</a:t>
            </a:r>
            <a:r>
              <a:rPr lang="it-IT" sz="2400" strike="sngStrike" dirty="0"/>
              <a:t> data </a:t>
            </a:r>
            <a:r>
              <a:rPr lang="it-IT" sz="2400" strike="sngStrike" dirty="0" err="1"/>
              <a:t>directly</a:t>
            </a:r>
            <a:endParaRPr lang="it-IT" sz="2400" strike="sngStrike" dirty="0"/>
          </a:p>
          <a:p>
            <a:pPr lvl="2"/>
            <a:endParaRPr lang="it-IT" sz="2400" dirty="0"/>
          </a:p>
          <a:p>
            <a:pPr lvl="3"/>
            <a:endParaRPr lang="it-IT" sz="2400" dirty="0"/>
          </a:p>
        </p:txBody>
      </p:sp>
      <p:sp>
        <p:nvSpPr>
          <p:cNvPr id="4" name="Fumetto 4 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a:t>
            </a:r>
          </a:p>
          <a:p>
            <a:r>
              <a:rPr lang="en-US" sz="3600" dirty="0" smtClean="0"/>
              <a:t>In such a scenario there is a dedicated broker for distributing 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 (more infrastructure to handle) </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p>
          <a:p>
            <a:r>
              <a:rPr lang="it-IT" sz="3600" dirty="0" err="1" smtClean="0"/>
              <a:t>Scaling</a:t>
            </a:r>
            <a:r>
              <a:rPr lang="it-IT" sz="3600" dirty="0" smtClean="0"/>
              <a:t> </a:t>
            </a:r>
            <a:r>
              <a:rPr lang="it-IT" sz="3600" dirty="0" err="1" smtClean="0"/>
              <a:t>is</a:t>
            </a:r>
            <a:r>
              <a:rPr lang="it-IT" sz="3600" dirty="0" smtClean="0"/>
              <a:t> </a:t>
            </a:r>
            <a:r>
              <a:rPr lang="it-IT" sz="3600" dirty="0" err="1" smtClean="0"/>
              <a:t>easier</a:t>
            </a:r>
            <a:r>
              <a:rPr lang="it-IT" sz="3600" dirty="0" smtClean="0"/>
              <a:t> with a broker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Apache </a:t>
            </a:r>
            <a:r>
              <a:rPr lang="it-IT" dirty="0"/>
              <a:t>Kafka </a:t>
            </a:r>
            <a:r>
              <a:rPr lang="it-IT" dirty="0" err="1"/>
              <a:t>message</a:t>
            </a:r>
            <a:r>
              <a:rPr lang="it-IT" dirty="0"/>
              <a:t> </a:t>
            </a:r>
            <a:r>
              <a:rPr lang="it-IT" dirty="0" smtClean="0"/>
              <a:t>broker</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is a platform </a:t>
            </a:r>
            <a:r>
              <a:rPr lang="en-US" sz="2800" dirty="0"/>
              <a:t>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7395</TotalTime>
  <Pages>0</Pages>
  <Words>7318</Words>
  <Characters>0</Characters>
  <Application>Microsoft Office PowerPoint</Application>
  <PresentationFormat>Personalizzato</PresentationFormat>
  <Lines>0</Lines>
  <Paragraphs>1312</Paragraphs>
  <Slides>132</Slides>
  <Notes>17</Notes>
  <HiddenSlides>0</HiddenSlides>
  <MMClips>0</MMClips>
  <ScaleCrop>false</ScaleCrop>
  <HeadingPairs>
    <vt:vector size="4" baseType="variant">
      <vt:variant>
        <vt:lpstr>Tema</vt:lpstr>
      </vt:variant>
      <vt:variant>
        <vt:i4>3</vt:i4>
      </vt:variant>
      <vt:variant>
        <vt:lpstr>Titoli diapositive</vt:lpstr>
      </vt:variant>
      <vt:variant>
        <vt:i4>132</vt:i4>
      </vt:variant>
    </vt:vector>
  </HeadingPairs>
  <TitlesOfParts>
    <vt:vector size="135" baseType="lpstr">
      <vt:lpstr>Default - Title Slide</vt:lpstr>
      <vt:lpstr>Default - 1_Title Slide</vt:lpstr>
      <vt:lpstr>Default - 1_Title and Content</vt:lpstr>
      <vt:lpstr>Full lifecycle of a microservice: how to realize a fault-tolerant and reliable architecture and deliver it as a Docker container or in a Cloud environment</vt:lpstr>
      <vt:lpstr>Business context – old</vt:lpstr>
      <vt:lpstr>A digital platform for a sustainable mobility</vt:lpstr>
      <vt:lpstr>Requirements (functional)</vt:lpstr>
      <vt:lpstr>Requirements (non functional)</vt:lpstr>
      <vt:lpstr>Requirements (project management related)</vt:lpstr>
      <vt:lpstr>Microservices based architecture – «database per service» pattern</vt:lpstr>
      <vt:lpstr>Microservices: the «Database per Service» pattern</vt:lpstr>
      <vt:lpstr>Microservices: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Presentazione standard di PowerPoint</vt:lpstr>
      <vt:lpstr>Presentazione standard di PowerPoint</vt:lpstr>
      <vt:lpstr>[INTEGRATION TEST]</vt:lpstr>
      <vt:lpstr>Docker</vt:lpstr>
      <vt:lpstr>Docker</vt:lpstr>
      <vt:lpstr>Docker and Spring Boot </vt:lpstr>
      <vt:lpstr>Docker commands Docker to package Spring Boot applications</vt:lpstr>
      <vt:lpstr>INTEGRATION TEST</vt:lpstr>
      <vt:lpstr>INTEGRATION TEST </vt:lpstr>
      <vt:lpstr>INTEGRATION TEST</vt:lpstr>
      <vt:lpstr>INTEGRATION TEST</vt:lpstr>
      <vt:lpstr>INTEGRATION TEST</vt:lpstr>
      <vt:lpstr>Presentazione standard di PowerPoint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Presentazione standard di PowerPoint</vt:lpstr>
      <vt:lpstr>[PRODUCTION]</vt:lpstr>
      <vt:lpstr>PRODUCTION</vt:lpstr>
      <vt:lpstr>PRODUCTION</vt:lpstr>
      <vt:lpstr>PRODUCTION</vt:lpstr>
      <vt:lpstr>PRODUCTION</vt:lpstr>
      <vt:lpstr>PRODUCTION</vt:lpstr>
      <vt:lpstr>PRODUCTION deploy pws </vt:lpstr>
      <vt:lpstr>PRODUCTION deploy pws </vt:lpstr>
      <vt:lpstr>PRODUCTION deploy pws </vt:lpstr>
      <vt:lpstr>PRODUCTION</vt:lpstr>
      <vt:lpstr>Presentazione standard di PowerPoint</vt:lpstr>
      <vt:lpstr>Microservices: data consistency issues </vt:lpstr>
      <vt:lpstr>Microservices: event driven approach </vt:lpstr>
      <vt:lpstr>Apache Kafka message broker</vt:lpstr>
      <vt:lpstr>[Event driven architecture: base model]</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1177</cp:revision>
  <cp:lastPrinted>2016-09-29T13:44:10Z</cp:lastPrinted>
  <dcterms:modified xsi:type="dcterms:W3CDTF">2016-10-03T15:41:38Z</dcterms:modified>
</cp:coreProperties>
</file>